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256" r:id="rId2"/>
    <p:sldId id="327" r:id="rId3"/>
    <p:sldId id="356" r:id="rId4"/>
    <p:sldId id="320" r:id="rId5"/>
    <p:sldId id="357" r:id="rId6"/>
    <p:sldId id="323" r:id="rId7"/>
    <p:sldId id="324" r:id="rId8"/>
    <p:sldId id="325" r:id="rId9"/>
    <p:sldId id="329" r:id="rId10"/>
    <p:sldId id="364" r:id="rId11"/>
    <p:sldId id="365" r:id="rId12"/>
    <p:sldId id="366" r:id="rId13"/>
    <p:sldId id="333" r:id="rId14"/>
    <p:sldId id="335" r:id="rId15"/>
    <p:sldId id="342" r:id="rId16"/>
    <p:sldId id="344" r:id="rId17"/>
    <p:sldId id="343" r:id="rId18"/>
    <p:sldId id="345" r:id="rId19"/>
    <p:sldId id="353" r:id="rId20"/>
    <p:sldId id="348" r:id="rId21"/>
    <p:sldId id="361" r:id="rId22"/>
    <p:sldId id="350" r:id="rId23"/>
    <p:sldId id="351" r:id="rId24"/>
    <p:sldId id="354" r:id="rId25"/>
    <p:sldId id="352" r:id="rId26"/>
    <p:sldId id="362" r:id="rId27"/>
    <p:sldId id="355" r:id="rId28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2" autoAdjust="0"/>
    <p:restoredTop sz="93709" autoAdjust="0"/>
  </p:normalViewPr>
  <p:slideViewPr>
    <p:cSldViewPr>
      <p:cViewPr>
        <p:scale>
          <a:sx n="100" d="100"/>
          <a:sy n="100" d="100"/>
        </p:scale>
        <p:origin x="-78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6" d="100"/>
          <a:sy n="46" d="100"/>
        </p:scale>
        <p:origin x="-216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6A11C0-5D78-0D4C-9375-BB4D2A37590E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78184D-1A32-6441-95B6-E2ACA9A2FF8C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US" b="1" dirty="0" smtClean="0"/>
            <a:t>Decision rules</a:t>
          </a:r>
          <a:endParaRPr lang="en-US" b="1" dirty="0"/>
        </a:p>
      </dgm:t>
    </dgm:pt>
    <dgm:pt modelId="{0D45A363-1C84-2244-961B-CD039EA93E5C}" type="parTrans" cxnId="{257894D9-1716-5F40-80F7-12900EEA73A2}">
      <dgm:prSet/>
      <dgm:spPr/>
      <dgm:t>
        <a:bodyPr/>
        <a:lstStyle/>
        <a:p>
          <a:endParaRPr lang="en-US"/>
        </a:p>
      </dgm:t>
    </dgm:pt>
    <dgm:pt modelId="{682F93D3-75D3-FB43-88D7-C98779AA48AF}" type="sibTrans" cxnId="{257894D9-1716-5F40-80F7-12900EEA73A2}">
      <dgm:prSet/>
      <dgm:spPr/>
      <dgm:t>
        <a:bodyPr/>
        <a:lstStyle/>
        <a:p>
          <a:endParaRPr lang="en-US"/>
        </a:p>
      </dgm:t>
    </dgm:pt>
    <dgm:pt modelId="{BCEA3938-61D9-7E4A-96D0-5E616E6F1B1D}">
      <dgm:prSet/>
      <dgm:spPr/>
      <dgm:t>
        <a:bodyPr/>
        <a:lstStyle/>
        <a:p>
          <a:pPr rtl="0"/>
          <a:r>
            <a:rPr lang="en-US" dirty="0" smtClean="0"/>
            <a:t>Why does something happen at a given point in time?</a:t>
          </a:r>
          <a:endParaRPr lang="en-US" dirty="0"/>
        </a:p>
      </dgm:t>
    </dgm:pt>
    <dgm:pt modelId="{9D26F77D-6556-3F42-85D9-4F58801689BD}" type="parTrans" cxnId="{6487D94D-FC3A-F442-9506-6E9754246F1D}">
      <dgm:prSet/>
      <dgm:spPr/>
      <dgm:t>
        <a:bodyPr/>
        <a:lstStyle/>
        <a:p>
          <a:endParaRPr lang="en-US"/>
        </a:p>
      </dgm:t>
    </dgm:pt>
    <dgm:pt modelId="{ADBFDC7F-94D6-2B4D-8AC9-4031921EF163}" type="sibTrans" cxnId="{6487D94D-FC3A-F442-9506-6E9754246F1D}">
      <dgm:prSet/>
      <dgm:spPr/>
      <dgm:t>
        <a:bodyPr/>
        <a:lstStyle/>
        <a:p>
          <a:endParaRPr lang="en-US"/>
        </a:p>
      </dgm:t>
    </dgm:pt>
    <dgm:pt modelId="{7D1E0A37-4CDD-8B4B-99B3-B493D2A80127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US" b="1" dirty="0" smtClean="0"/>
            <a:t>Descriptive (temporal) rules</a:t>
          </a:r>
          <a:endParaRPr lang="en-US" b="1" dirty="0"/>
        </a:p>
      </dgm:t>
    </dgm:pt>
    <dgm:pt modelId="{D4595FA8-6F15-D143-8A7D-F8A2955DDD9E}" type="parTrans" cxnId="{1A380AEA-E5A8-604C-8938-9056025ADC88}">
      <dgm:prSet/>
      <dgm:spPr/>
      <dgm:t>
        <a:bodyPr/>
        <a:lstStyle/>
        <a:p>
          <a:endParaRPr lang="en-US"/>
        </a:p>
      </dgm:t>
    </dgm:pt>
    <dgm:pt modelId="{F619680C-870D-3E4E-9146-21924E09DA26}" type="sibTrans" cxnId="{1A380AEA-E5A8-604C-8938-9056025ADC88}">
      <dgm:prSet/>
      <dgm:spPr/>
      <dgm:t>
        <a:bodyPr/>
        <a:lstStyle/>
        <a:p>
          <a:endParaRPr lang="en-US"/>
        </a:p>
      </dgm:t>
    </dgm:pt>
    <dgm:pt modelId="{AA4A0C03-744A-FE4E-AB03-31A301AD0914}">
      <dgm:prSet/>
      <dgm:spPr/>
      <dgm:t>
        <a:bodyPr/>
        <a:lstStyle/>
        <a:p>
          <a:pPr rtl="0"/>
          <a:r>
            <a:rPr lang="en-US" dirty="0" smtClean="0"/>
            <a:t>When and why does something happen?</a:t>
          </a:r>
          <a:endParaRPr lang="en-US" dirty="0"/>
        </a:p>
      </dgm:t>
    </dgm:pt>
    <dgm:pt modelId="{5EF422C9-1BCF-C14A-B5D5-8D6486ECFC7B}" type="parTrans" cxnId="{FE1EF074-49D2-D444-8A62-7AB8B1FC46A5}">
      <dgm:prSet/>
      <dgm:spPr/>
      <dgm:t>
        <a:bodyPr/>
        <a:lstStyle/>
        <a:p>
          <a:endParaRPr lang="en-US"/>
        </a:p>
      </dgm:t>
    </dgm:pt>
    <dgm:pt modelId="{4BCB313E-6E4E-C84C-A2D0-A14765A684AA}" type="sibTrans" cxnId="{FE1EF074-49D2-D444-8A62-7AB8B1FC46A5}">
      <dgm:prSet/>
      <dgm:spPr/>
      <dgm:t>
        <a:bodyPr/>
        <a:lstStyle/>
        <a:p>
          <a:endParaRPr lang="en-US"/>
        </a:p>
      </dgm:t>
    </dgm:pt>
    <dgm:pt modelId="{B5C8B2EE-7E9E-714A-964B-0104D24AA71B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US" b="1" dirty="0" smtClean="0"/>
            <a:t>Discriminative rules</a:t>
          </a:r>
          <a:endParaRPr lang="en-US" b="1" dirty="0"/>
        </a:p>
      </dgm:t>
    </dgm:pt>
    <dgm:pt modelId="{37627171-D5F7-DF40-8CA0-54A018320E2B}" type="parTrans" cxnId="{4DD5AF32-D298-F346-BE8D-338165090313}">
      <dgm:prSet/>
      <dgm:spPr/>
      <dgm:t>
        <a:bodyPr/>
        <a:lstStyle/>
        <a:p>
          <a:endParaRPr lang="en-US"/>
        </a:p>
      </dgm:t>
    </dgm:pt>
    <dgm:pt modelId="{9D6353D5-FE35-DF45-8884-157270A5EE40}" type="sibTrans" cxnId="{4DD5AF32-D298-F346-BE8D-338165090313}">
      <dgm:prSet/>
      <dgm:spPr/>
      <dgm:t>
        <a:bodyPr/>
        <a:lstStyle/>
        <a:p>
          <a:endParaRPr lang="en-US"/>
        </a:p>
      </dgm:t>
    </dgm:pt>
    <dgm:pt modelId="{5A79C5C1-8417-E642-9EB5-E76D7C8BDEF2}">
      <dgm:prSet/>
      <dgm:spPr/>
      <dgm:t>
        <a:bodyPr/>
        <a:lstStyle/>
        <a:p>
          <a:pPr rtl="0"/>
          <a:r>
            <a:rPr lang="en-US" dirty="0" smtClean="0"/>
            <a:t>When and why does something </a:t>
          </a:r>
          <a:r>
            <a:rPr lang="en-US" u="sng" dirty="0" smtClean="0"/>
            <a:t>wrong</a:t>
          </a:r>
          <a:r>
            <a:rPr lang="en-US" dirty="0" smtClean="0"/>
            <a:t> happen?</a:t>
          </a:r>
          <a:endParaRPr lang="en-US" dirty="0"/>
        </a:p>
      </dgm:t>
    </dgm:pt>
    <dgm:pt modelId="{468786A5-415E-8847-B278-D72ED73556EC}" type="parTrans" cxnId="{5A8B2528-8A15-0A43-B98E-660A07F0916D}">
      <dgm:prSet/>
      <dgm:spPr/>
      <dgm:t>
        <a:bodyPr/>
        <a:lstStyle/>
        <a:p>
          <a:endParaRPr lang="en-US"/>
        </a:p>
      </dgm:t>
    </dgm:pt>
    <dgm:pt modelId="{6903F832-4157-274A-94E6-2F3D90C69EEF}" type="sibTrans" cxnId="{5A8B2528-8A15-0A43-B98E-660A07F0916D}">
      <dgm:prSet/>
      <dgm:spPr/>
      <dgm:t>
        <a:bodyPr/>
        <a:lstStyle/>
        <a:p>
          <a:endParaRPr lang="en-US"/>
        </a:p>
      </dgm:t>
    </dgm:pt>
    <dgm:pt modelId="{D1C42AE1-D836-6D43-AD94-2EE2A2592100}" type="pres">
      <dgm:prSet presAssocID="{656A11C0-5D78-0D4C-9375-BB4D2A3759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7F6263-378A-F94F-88F0-57F22EA36942}" type="pres">
      <dgm:prSet presAssocID="{8478184D-1A32-6441-95B6-E2ACA9A2FF8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6697AB-2F4E-FD43-BF5E-6769C79FE60F}" type="pres">
      <dgm:prSet presAssocID="{8478184D-1A32-6441-95B6-E2ACA9A2FF8C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964575-6151-A34F-98FD-64F13E9C2988}" type="pres">
      <dgm:prSet presAssocID="{7D1E0A37-4CDD-8B4B-99B3-B493D2A8012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FD036C-31A0-8C4C-9CB1-3BE7A04C5F09}" type="pres">
      <dgm:prSet presAssocID="{7D1E0A37-4CDD-8B4B-99B3-B493D2A80127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5AFF6-3ECA-C44E-886C-87FD19F26739}" type="pres">
      <dgm:prSet presAssocID="{B5C8B2EE-7E9E-714A-964B-0104D24AA71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3826E-8EBE-534A-9760-47C03CED0324}" type="pres">
      <dgm:prSet presAssocID="{B5C8B2EE-7E9E-714A-964B-0104D24AA71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C2A6FB-1733-FE42-AFDD-30ACAAC4B25B}" type="presOf" srcId="{B5C8B2EE-7E9E-714A-964B-0104D24AA71B}" destId="{8E05AFF6-3ECA-C44E-886C-87FD19F26739}" srcOrd="0" destOrd="0" presId="urn:microsoft.com/office/officeart/2005/8/layout/vList2"/>
    <dgm:cxn modelId="{FE1EF074-49D2-D444-8A62-7AB8B1FC46A5}" srcId="{7D1E0A37-4CDD-8B4B-99B3-B493D2A80127}" destId="{AA4A0C03-744A-FE4E-AB03-31A301AD0914}" srcOrd="0" destOrd="0" parTransId="{5EF422C9-1BCF-C14A-B5D5-8D6486ECFC7B}" sibTransId="{4BCB313E-6E4E-C84C-A2D0-A14765A684AA}"/>
    <dgm:cxn modelId="{95421AD3-15BB-B04C-8292-25A65A028491}" type="presOf" srcId="{BCEA3938-61D9-7E4A-96D0-5E616E6F1B1D}" destId="{7C6697AB-2F4E-FD43-BF5E-6769C79FE60F}" srcOrd="0" destOrd="0" presId="urn:microsoft.com/office/officeart/2005/8/layout/vList2"/>
    <dgm:cxn modelId="{460795C3-A093-2845-8F38-E777B2938DE0}" type="presOf" srcId="{5A79C5C1-8417-E642-9EB5-E76D7C8BDEF2}" destId="{4923826E-8EBE-534A-9760-47C03CED0324}" srcOrd="0" destOrd="0" presId="urn:microsoft.com/office/officeart/2005/8/layout/vList2"/>
    <dgm:cxn modelId="{B5FB3456-0FC9-8E44-AD9D-B76AE3BE9B53}" type="presOf" srcId="{8478184D-1A32-6441-95B6-E2ACA9A2FF8C}" destId="{027F6263-378A-F94F-88F0-57F22EA36942}" srcOrd="0" destOrd="0" presId="urn:microsoft.com/office/officeart/2005/8/layout/vList2"/>
    <dgm:cxn modelId="{1A380AEA-E5A8-604C-8938-9056025ADC88}" srcId="{656A11C0-5D78-0D4C-9375-BB4D2A37590E}" destId="{7D1E0A37-4CDD-8B4B-99B3-B493D2A80127}" srcOrd="1" destOrd="0" parTransId="{D4595FA8-6F15-D143-8A7D-F8A2955DDD9E}" sibTransId="{F619680C-870D-3E4E-9146-21924E09DA26}"/>
    <dgm:cxn modelId="{5A8B2528-8A15-0A43-B98E-660A07F0916D}" srcId="{B5C8B2EE-7E9E-714A-964B-0104D24AA71B}" destId="{5A79C5C1-8417-E642-9EB5-E76D7C8BDEF2}" srcOrd="0" destOrd="0" parTransId="{468786A5-415E-8847-B278-D72ED73556EC}" sibTransId="{6903F832-4157-274A-94E6-2F3D90C69EEF}"/>
    <dgm:cxn modelId="{D60FD143-D4AC-C440-8B0C-E8A98CCF7F4F}" type="presOf" srcId="{AA4A0C03-744A-FE4E-AB03-31A301AD0914}" destId="{54FD036C-31A0-8C4C-9CB1-3BE7A04C5F09}" srcOrd="0" destOrd="0" presId="urn:microsoft.com/office/officeart/2005/8/layout/vList2"/>
    <dgm:cxn modelId="{257894D9-1716-5F40-80F7-12900EEA73A2}" srcId="{656A11C0-5D78-0D4C-9375-BB4D2A37590E}" destId="{8478184D-1A32-6441-95B6-E2ACA9A2FF8C}" srcOrd="0" destOrd="0" parTransId="{0D45A363-1C84-2244-961B-CD039EA93E5C}" sibTransId="{682F93D3-75D3-FB43-88D7-C98779AA48AF}"/>
    <dgm:cxn modelId="{4DD5AF32-D298-F346-BE8D-338165090313}" srcId="{656A11C0-5D78-0D4C-9375-BB4D2A37590E}" destId="{B5C8B2EE-7E9E-714A-964B-0104D24AA71B}" srcOrd="2" destOrd="0" parTransId="{37627171-D5F7-DF40-8CA0-54A018320E2B}" sibTransId="{9D6353D5-FE35-DF45-8884-157270A5EE40}"/>
    <dgm:cxn modelId="{6487D94D-FC3A-F442-9506-6E9754246F1D}" srcId="{8478184D-1A32-6441-95B6-E2ACA9A2FF8C}" destId="{BCEA3938-61D9-7E4A-96D0-5E616E6F1B1D}" srcOrd="0" destOrd="0" parTransId="{9D26F77D-6556-3F42-85D9-4F58801689BD}" sibTransId="{ADBFDC7F-94D6-2B4D-8AC9-4031921EF163}"/>
    <dgm:cxn modelId="{B24970E6-D0E4-5343-9613-FFCA2ADE036C}" type="presOf" srcId="{7D1E0A37-4CDD-8B4B-99B3-B493D2A80127}" destId="{5C964575-6151-A34F-98FD-64F13E9C2988}" srcOrd="0" destOrd="0" presId="urn:microsoft.com/office/officeart/2005/8/layout/vList2"/>
    <dgm:cxn modelId="{42B3BDBA-D898-264C-8190-E54399C5D074}" type="presOf" srcId="{656A11C0-5D78-0D4C-9375-BB4D2A37590E}" destId="{D1C42AE1-D836-6D43-AD94-2EE2A2592100}" srcOrd="0" destOrd="0" presId="urn:microsoft.com/office/officeart/2005/8/layout/vList2"/>
    <dgm:cxn modelId="{801F20D9-2DF6-C143-B2A6-D94C4B614B51}" type="presParOf" srcId="{D1C42AE1-D836-6D43-AD94-2EE2A2592100}" destId="{027F6263-378A-F94F-88F0-57F22EA36942}" srcOrd="0" destOrd="0" presId="urn:microsoft.com/office/officeart/2005/8/layout/vList2"/>
    <dgm:cxn modelId="{4732E3D7-A278-8343-B694-6A16285EEE8B}" type="presParOf" srcId="{D1C42AE1-D836-6D43-AD94-2EE2A2592100}" destId="{7C6697AB-2F4E-FD43-BF5E-6769C79FE60F}" srcOrd="1" destOrd="0" presId="urn:microsoft.com/office/officeart/2005/8/layout/vList2"/>
    <dgm:cxn modelId="{5F82A627-B69F-204E-8F84-E07A249059B7}" type="presParOf" srcId="{D1C42AE1-D836-6D43-AD94-2EE2A2592100}" destId="{5C964575-6151-A34F-98FD-64F13E9C2988}" srcOrd="2" destOrd="0" presId="urn:microsoft.com/office/officeart/2005/8/layout/vList2"/>
    <dgm:cxn modelId="{B5737F80-95BC-1F42-A662-EECEEDCB4681}" type="presParOf" srcId="{D1C42AE1-D836-6D43-AD94-2EE2A2592100}" destId="{54FD036C-31A0-8C4C-9CB1-3BE7A04C5F09}" srcOrd="3" destOrd="0" presId="urn:microsoft.com/office/officeart/2005/8/layout/vList2"/>
    <dgm:cxn modelId="{EC097525-40B7-0649-A329-6122EF517160}" type="presParOf" srcId="{D1C42AE1-D836-6D43-AD94-2EE2A2592100}" destId="{8E05AFF6-3ECA-C44E-886C-87FD19F26739}" srcOrd="4" destOrd="0" presId="urn:microsoft.com/office/officeart/2005/8/layout/vList2"/>
    <dgm:cxn modelId="{35411DE0-243E-C543-8799-386B3D2C1A82}" type="presParOf" srcId="{D1C42AE1-D836-6D43-AD94-2EE2A2592100}" destId="{4923826E-8EBE-534A-9760-47C03CED032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54199D-3077-4F4C-A82F-DF6C502C0415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B0AF70-825E-8E40-A2FB-DC66738BFA61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US" b="1" dirty="0" smtClean="0"/>
            <a:t>Something should have “normally” happened but did not happen, why?</a:t>
          </a:r>
          <a:endParaRPr lang="en-US" b="1" dirty="0"/>
        </a:p>
      </dgm:t>
    </dgm:pt>
    <dgm:pt modelId="{793BEFCD-B2C4-8B4D-8B3F-C2D5F949B977}" type="parTrans" cxnId="{4388F264-35F1-BC40-B17A-30BFAFB013EA}">
      <dgm:prSet/>
      <dgm:spPr/>
      <dgm:t>
        <a:bodyPr/>
        <a:lstStyle/>
        <a:p>
          <a:endParaRPr lang="en-US"/>
        </a:p>
      </dgm:t>
    </dgm:pt>
    <dgm:pt modelId="{A1E28ED6-A9F2-784F-BE32-6586E85B5A57}" type="sibTrans" cxnId="{4388F264-35F1-BC40-B17A-30BFAFB013EA}">
      <dgm:prSet/>
      <dgm:spPr/>
      <dgm:t>
        <a:bodyPr/>
        <a:lstStyle/>
        <a:p>
          <a:endParaRPr lang="en-US"/>
        </a:p>
      </dgm:t>
    </dgm:pt>
    <dgm:pt modelId="{8E5FB61B-282E-DD47-8172-BC6B527C3BD3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US" b="1" dirty="0" smtClean="0"/>
            <a:t>Something should normally not have happened but it happened, why?</a:t>
          </a:r>
          <a:endParaRPr lang="en-US" b="1" dirty="0"/>
        </a:p>
      </dgm:t>
    </dgm:pt>
    <dgm:pt modelId="{BEF4EBF4-CA53-6F48-8F07-9221E507D2AB}" type="parTrans" cxnId="{709C1681-6073-834B-B4E9-6B66C3C20F37}">
      <dgm:prSet/>
      <dgm:spPr/>
      <dgm:t>
        <a:bodyPr/>
        <a:lstStyle/>
        <a:p>
          <a:endParaRPr lang="en-US"/>
        </a:p>
      </dgm:t>
    </dgm:pt>
    <dgm:pt modelId="{80F8A991-C3C2-A344-BE91-35F02763AEC7}" type="sibTrans" cxnId="{709C1681-6073-834B-B4E9-6B66C3C20F37}">
      <dgm:prSet/>
      <dgm:spPr/>
      <dgm:t>
        <a:bodyPr/>
        <a:lstStyle/>
        <a:p>
          <a:endParaRPr lang="en-US"/>
        </a:p>
      </dgm:t>
    </dgm:pt>
    <dgm:pt modelId="{554279BA-5C79-B449-8020-6B042C3733C8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US" b="1" dirty="0" smtClean="0"/>
            <a:t>Something happens only when things go “well”</a:t>
          </a:r>
          <a:endParaRPr lang="en-US" b="1" dirty="0"/>
        </a:p>
      </dgm:t>
    </dgm:pt>
    <dgm:pt modelId="{1079A34B-A283-B241-ADD6-59AE94A589B3}" type="parTrans" cxnId="{DD1B1249-5343-BD43-B49B-925D295B3D5E}">
      <dgm:prSet/>
      <dgm:spPr/>
      <dgm:t>
        <a:bodyPr/>
        <a:lstStyle/>
        <a:p>
          <a:endParaRPr lang="en-US"/>
        </a:p>
      </dgm:t>
    </dgm:pt>
    <dgm:pt modelId="{562E4963-02F3-084A-B6B9-1D9A76B94F6C}" type="sibTrans" cxnId="{DD1B1249-5343-BD43-B49B-925D295B3D5E}">
      <dgm:prSet/>
      <dgm:spPr/>
      <dgm:t>
        <a:bodyPr/>
        <a:lstStyle/>
        <a:p>
          <a:endParaRPr lang="en-US"/>
        </a:p>
      </dgm:t>
    </dgm:pt>
    <dgm:pt modelId="{CB25C50A-F554-634C-860D-17F5D111E298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US" b="1" dirty="0" smtClean="0"/>
            <a:t>Something happens only when things go “wrong”</a:t>
          </a:r>
          <a:endParaRPr lang="en-US" b="1" dirty="0"/>
        </a:p>
      </dgm:t>
    </dgm:pt>
    <dgm:pt modelId="{95E90B6E-AEEB-4B43-A71E-91D18CE41EFE}" type="parTrans" cxnId="{537150B8-A279-4642-A850-9B0B7AC8ACA3}">
      <dgm:prSet/>
      <dgm:spPr/>
      <dgm:t>
        <a:bodyPr/>
        <a:lstStyle/>
        <a:p>
          <a:endParaRPr lang="en-US"/>
        </a:p>
      </dgm:t>
    </dgm:pt>
    <dgm:pt modelId="{F8F90C39-6BA5-9E4F-B810-B3D0F5BB2AE9}" type="sibTrans" cxnId="{537150B8-A279-4642-A850-9B0B7AC8ACA3}">
      <dgm:prSet/>
      <dgm:spPr/>
      <dgm:t>
        <a:bodyPr/>
        <a:lstStyle/>
        <a:p>
          <a:endParaRPr lang="en-US"/>
        </a:p>
      </dgm:t>
    </dgm:pt>
    <dgm:pt modelId="{1A39B7B0-01A6-7440-A18B-40427EE03EB3}" type="pres">
      <dgm:prSet presAssocID="{ED54199D-3077-4F4C-A82F-DF6C502C04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72156F-489E-D549-93A5-0851ACF1E6BD}" type="pres">
      <dgm:prSet presAssocID="{69B0AF70-825E-8E40-A2FB-DC66738BFA6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27984-ECAD-1C44-BB67-64F8E4AA6AE9}" type="pres">
      <dgm:prSet presAssocID="{A1E28ED6-A9F2-784F-BE32-6586E85B5A57}" presName="spacer" presStyleCnt="0"/>
      <dgm:spPr/>
    </dgm:pt>
    <dgm:pt modelId="{FC3FE1F4-42C3-F442-BE6F-59C99BB9BBE4}" type="pres">
      <dgm:prSet presAssocID="{8E5FB61B-282E-DD47-8172-BC6B527C3BD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534D5-BCAE-A242-83B6-98A8BA282CA7}" type="pres">
      <dgm:prSet presAssocID="{80F8A991-C3C2-A344-BE91-35F02763AEC7}" presName="spacer" presStyleCnt="0"/>
      <dgm:spPr/>
    </dgm:pt>
    <dgm:pt modelId="{E8A53458-270C-F24C-B165-9DEFAB94F7D9}" type="pres">
      <dgm:prSet presAssocID="{554279BA-5C79-B449-8020-6B042C3733C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C1E51F-37C5-C842-A81F-547222DC9699}" type="pres">
      <dgm:prSet presAssocID="{562E4963-02F3-084A-B6B9-1D9A76B94F6C}" presName="spacer" presStyleCnt="0"/>
      <dgm:spPr/>
    </dgm:pt>
    <dgm:pt modelId="{1E2A5A40-94BD-DA48-8DB0-5DC6FB9972AB}" type="pres">
      <dgm:prSet presAssocID="{CB25C50A-F554-634C-860D-17F5D111E298}" presName="parentText" presStyleLbl="node1" presStyleIdx="3" presStyleCnt="4" custLinFactNeighborX="9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B25FE8-7752-C64E-BDF6-82A64B07692B}" type="presOf" srcId="{554279BA-5C79-B449-8020-6B042C3733C8}" destId="{E8A53458-270C-F24C-B165-9DEFAB94F7D9}" srcOrd="0" destOrd="0" presId="urn:microsoft.com/office/officeart/2005/8/layout/vList2"/>
    <dgm:cxn modelId="{DD1B1249-5343-BD43-B49B-925D295B3D5E}" srcId="{ED54199D-3077-4F4C-A82F-DF6C502C0415}" destId="{554279BA-5C79-B449-8020-6B042C3733C8}" srcOrd="2" destOrd="0" parTransId="{1079A34B-A283-B241-ADD6-59AE94A589B3}" sibTransId="{562E4963-02F3-084A-B6B9-1D9A76B94F6C}"/>
    <dgm:cxn modelId="{F1514BAE-E586-1B46-B4AE-625C221E18DF}" type="presOf" srcId="{69B0AF70-825E-8E40-A2FB-DC66738BFA61}" destId="{1572156F-489E-D549-93A5-0851ACF1E6BD}" srcOrd="0" destOrd="0" presId="urn:microsoft.com/office/officeart/2005/8/layout/vList2"/>
    <dgm:cxn modelId="{4388F264-35F1-BC40-B17A-30BFAFB013EA}" srcId="{ED54199D-3077-4F4C-A82F-DF6C502C0415}" destId="{69B0AF70-825E-8E40-A2FB-DC66738BFA61}" srcOrd="0" destOrd="0" parTransId="{793BEFCD-B2C4-8B4D-8B3F-C2D5F949B977}" sibTransId="{A1E28ED6-A9F2-784F-BE32-6586E85B5A57}"/>
    <dgm:cxn modelId="{537150B8-A279-4642-A850-9B0B7AC8ACA3}" srcId="{ED54199D-3077-4F4C-A82F-DF6C502C0415}" destId="{CB25C50A-F554-634C-860D-17F5D111E298}" srcOrd="3" destOrd="0" parTransId="{95E90B6E-AEEB-4B43-A71E-91D18CE41EFE}" sibTransId="{F8F90C39-6BA5-9E4F-B810-B3D0F5BB2AE9}"/>
    <dgm:cxn modelId="{EA193ECB-6887-9F45-9869-BA4EED95C240}" type="presOf" srcId="{CB25C50A-F554-634C-860D-17F5D111E298}" destId="{1E2A5A40-94BD-DA48-8DB0-5DC6FB9972AB}" srcOrd="0" destOrd="0" presId="urn:microsoft.com/office/officeart/2005/8/layout/vList2"/>
    <dgm:cxn modelId="{6BB50D13-F3A9-C046-9023-962D22897644}" type="presOf" srcId="{8E5FB61B-282E-DD47-8172-BC6B527C3BD3}" destId="{FC3FE1F4-42C3-F442-BE6F-59C99BB9BBE4}" srcOrd="0" destOrd="0" presId="urn:microsoft.com/office/officeart/2005/8/layout/vList2"/>
    <dgm:cxn modelId="{709C1681-6073-834B-B4E9-6B66C3C20F37}" srcId="{ED54199D-3077-4F4C-A82F-DF6C502C0415}" destId="{8E5FB61B-282E-DD47-8172-BC6B527C3BD3}" srcOrd="1" destOrd="0" parTransId="{BEF4EBF4-CA53-6F48-8F07-9221E507D2AB}" sibTransId="{80F8A991-C3C2-A344-BE91-35F02763AEC7}"/>
    <dgm:cxn modelId="{43CA126A-AC89-E64A-939D-A17A582B011B}" type="presOf" srcId="{ED54199D-3077-4F4C-A82F-DF6C502C0415}" destId="{1A39B7B0-01A6-7440-A18B-40427EE03EB3}" srcOrd="0" destOrd="0" presId="urn:microsoft.com/office/officeart/2005/8/layout/vList2"/>
    <dgm:cxn modelId="{33803460-2869-1248-90E5-F834570401A0}" type="presParOf" srcId="{1A39B7B0-01A6-7440-A18B-40427EE03EB3}" destId="{1572156F-489E-D549-93A5-0851ACF1E6BD}" srcOrd="0" destOrd="0" presId="urn:microsoft.com/office/officeart/2005/8/layout/vList2"/>
    <dgm:cxn modelId="{E166E597-69AB-AC4D-AB32-0A5A6E401784}" type="presParOf" srcId="{1A39B7B0-01A6-7440-A18B-40427EE03EB3}" destId="{60127984-ECAD-1C44-BB67-64F8E4AA6AE9}" srcOrd="1" destOrd="0" presId="urn:microsoft.com/office/officeart/2005/8/layout/vList2"/>
    <dgm:cxn modelId="{4B0A1C2A-7527-F941-BD17-A296D327800E}" type="presParOf" srcId="{1A39B7B0-01A6-7440-A18B-40427EE03EB3}" destId="{FC3FE1F4-42C3-F442-BE6F-59C99BB9BBE4}" srcOrd="2" destOrd="0" presId="urn:microsoft.com/office/officeart/2005/8/layout/vList2"/>
    <dgm:cxn modelId="{D35A64BE-B7E8-0F4E-B227-C25030D9A2F8}" type="presParOf" srcId="{1A39B7B0-01A6-7440-A18B-40427EE03EB3}" destId="{589534D5-BCAE-A242-83B6-98A8BA282CA7}" srcOrd="3" destOrd="0" presId="urn:microsoft.com/office/officeart/2005/8/layout/vList2"/>
    <dgm:cxn modelId="{2FE4A657-29FF-B448-8DEA-03B8CF98BA7D}" type="presParOf" srcId="{1A39B7B0-01A6-7440-A18B-40427EE03EB3}" destId="{E8A53458-270C-F24C-B165-9DEFAB94F7D9}" srcOrd="4" destOrd="0" presId="urn:microsoft.com/office/officeart/2005/8/layout/vList2"/>
    <dgm:cxn modelId="{FC96EEB1-B3EB-8846-A9E2-C23D658B8ADB}" type="presParOf" srcId="{1A39B7B0-01A6-7440-A18B-40427EE03EB3}" destId="{D4C1E51F-37C5-C842-A81F-547222DC9699}" srcOrd="5" destOrd="0" presId="urn:microsoft.com/office/officeart/2005/8/layout/vList2"/>
    <dgm:cxn modelId="{95599687-73F4-BB45-9ED1-EFE623338853}" type="presParOf" srcId="{1A39B7B0-01A6-7440-A18B-40427EE03EB3}" destId="{1E2A5A40-94BD-DA48-8DB0-5DC6FB9972A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F6263-378A-F94F-88F0-57F22EA36942}">
      <dsp:nvSpPr>
        <dsp:cNvPr id="0" name=""/>
        <dsp:cNvSpPr/>
      </dsp:nvSpPr>
      <dsp:spPr>
        <a:xfrm>
          <a:off x="0" y="28102"/>
          <a:ext cx="8153399" cy="791505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Decision rules</a:t>
          </a:r>
          <a:endParaRPr lang="en-US" sz="3300" b="1" kern="1200" dirty="0"/>
        </a:p>
      </dsp:txBody>
      <dsp:txXfrm>
        <a:off x="38638" y="66740"/>
        <a:ext cx="8076123" cy="714229"/>
      </dsp:txXfrm>
    </dsp:sp>
    <dsp:sp modelId="{7C6697AB-2F4E-FD43-BF5E-6769C79FE60F}">
      <dsp:nvSpPr>
        <dsp:cNvPr id="0" name=""/>
        <dsp:cNvSpPr/>
      </dsp:nvSpPr>
      <dsp:spPr>
        <a:xfrm>
          <a:off x="0" y="819607"/>
          <a:ext cx="8153399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/>
            <a:t>Why does something happen at a given point in time?</a:t>
          </a:r>
          <a:endParaRPr lang="en-US" sz="2600" kern="1200" dirty="0"/>
        </a:p>
      </dsp:txBody>
      <dsp:txXfrm>
        <a:off x="0" y="819607"/>
        <a:ext cx="8153399" cy="819720"/>
      </dsp:txXfrm>
    </dsp:sp>
    <dsp:sp modelId="{5C964575-6151-A34F-98FD-64F13E9C2988}">
      <dsp:nvSpPr>
        <dsp:cNvPr id="0" name=""/>
        <dsp:cNvSpPr/>
      </dsp:nvSpPr>
      <dsp:spPr>
        <a:xfrm>
          <a:off x="0" y="1639327"/>
          <a:ext cx="8153399" cy="791505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Descriptive (temporal) rules</a:t>
          </a:r>
          <a:endParaRPr lang="en-US" sz="3300" b="1" kern="1200" dirty="0"/>
        </a:p>
      </dsp:txBody>
      <dsp:txXfrm>
        <a:off x="38638" y="1677965"/>
        <a:ext cx="8076123" cy="714229"/>
      </dsp:txXfrm>
    </dsp:sp>
    <dsp:sp modelId="{54FD036C-31A0-8C4C-9CB1-3BE7A04C5F09}">
      <dsp:nvSpPr>
        <dsp:cNvPr id="0" name=""/>
        <dsp:cNvSpPr/>
      </dsp:nvSpPr>
      <dsp:spPr>
        <a:xfrm>
          <a:off x="0" y="2430832"/>
          <a:ext cx="8153399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/>
            <a:t>When and why does something happen?</a:t>
          </a:r>
          <a:endParaRPr lang="en-US" sz="2600" kern="1200" dirty="0"/>
        </a:p>
      </dsp:txBody>
      <dsp:txXfrm>
        <a:off x="0" y="2430832"/>
        <a:ext cx="8153399" cy="546480"/>
      </dsp:txXfrm>
    </dsp:sp>
    <dsp:sp modelId="{8E05AFF6-3ECA-C44E-886C-87FD19F26739}">
      <dsp:nvSpPr>
        <dsp:cNvPr id="0" name=""/>
        <dsp:cNvSpPr/>
      </dsp:nvSpPr>
      <dsp:spPr>
        <a:xfrm>
          <a:off x="0" y="2977312"/>
          <a:ext cx="8153399" cy="791505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Discriminative rules</a:t>
          </a:r>
          <a:endParaRPr lang="en-US" sz="3300" b="1" kern="1200" dirty="0"/>
        </a:p>
      </dsp:txBody>
      <dsp:txXfrm>
        <a:off x="38638" y="3015950"/>
        <a:ext cx="8076123" cy="714229"/>
      </dsp:txXfrm>
    </dsp:sp>
    <dsp:sp modelId="{4923826E-8EBE-534A-9760-47C03CED0324}">
      <dsp:nvSpPr>
        <dsp:cNvPr id="0" name=""/>
        <dsp:cNvSpPr/>
      </dsp:nvSpPr>
      <dsp:spPr>
        <a:xfrm>
          <a:off x="0" y="3768817"/>
          <a:ext cx="8153399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/>
            <a:t>When and why does something </a:t>
          </a:r>
          <a:r>
            <a:rPr lang="en-US" sz="2600" u="sng" kern="1200" dirty="0" smtClean="0"/>
            <a:t>wrong</a:t>
          </a:r>
          <a:r>
            <a:rPr lang="en-US" sz="2600" kern="1200" dirty="0" smtClean="0"/>
            <a:t> happen?</a:t>
          </a:r>
          <a:endParaRPr lang="en-US" sz="2600" kern="1200" dirty="0"/>
        </a:p>
      </dsp:txBody>
      <dsp:txXfrm>
        <a:off x="0" y="3768817"/>
        <a:ext cx="8153399" cy="546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2156F-489E-D549-93A5-0851ACF1E6BD}">
      <dsp:nvSpPr>
        <dsp:cNvPr id="0" name=""/>
        <dsp:cNvSpPr/>
      </dsp:nvSpPr>
      <dsp:spPr>
        <a:xfrm>
          <a:off x="0" y="44280"/>
          <a:ext cx="8153400" cy="954719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Something should have “normally” happened but did not happen, why?</a:t>
          </a:r>
          <a:endParaRPr lang="en-US" sz="2400" b="1" kern="1200" dirty="0"/>
        </a:p>
      </dsp:txBody>
      <dsp:txXfrm>
        <a:off x="46606" y="90886"/>
        <a:ext cx="8060188" cy="861507"/>
      </dsp:txXfrm>
    </dsp:sp>
    <dsp:sp modelId="{FC3FE1F4-42C3-F442-BE6F-59C99BB9BBE4}">
      <dsp:nvSpPr>
        <dsp:cNvPr id="0" name=""/>
        <dsp:cNvSpPr/>
      </dsp:nvSpPr>
      <dsp:spPr>
        <a:xfrm>
          <a:off x="0" y="1068120"/>
          <a:ext cx="8153400" cy="954719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Something should normally not have happened but it happened, why?</a:t>
          </a:r>
          <a:endParaRPr lang="en-US" sz="2400" b="1" kern="1200" dirty="0"/>
        </a:p>
      </dsp:txBody>
      <dsp:txXfrm>
        <a:off x="46606" y="1114726"/>
        <a:ext cx="8060188" cy="861507"/>
      </dsp:txXfrm>
    </dsp:sp>
    <dsp:sp modelId="{E8A53458-270C-F24C-B165-9DEFAB94F7D9}">
      <dsp:nvSpPr>
        <dsp:cNvPr id="0" name=""/>
        <dsp:cNvSpPr/>
      </dsp:nvSpPr>
      <dsp:spPr>
        <a:xfrm>
          <a:off x="0" y="2091960"/>
          <a:ext cx="8153400" cy="954719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Something happens only when things go “well”</a:t>
          </a:r>
          <a:endParaRPr lang="en-US" sz="2400" b="1" kern="1200" dirty="0"/>
        </a:p>
      </dsp:txBody>
      <dsp:txXfrm>
        <a:off x="46606" y="2138566"/>
        <a:ext cx="8060188" cy="861507"/>
      </dsp:txXfrm>
    </dsp:sp>
    <dsp:sp modelId="{1E2A5A40-94BD-DA48-8DB0-5DC6FB9972AB}">
      <dsp:nvSpPr>
        <dsp:cNvPr id="0" name=""/>
        <dsp:cNvSpPr/>
      </dsp:nvSpPr>
      <dsp:spPr>
        <a:xfrm>
          <a:off x="0" y="3115800"/>
          <a:ext cx="8153400" cy="954719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Something happens only when things go “wrong”</a:t>
          </a:r>
          <a:endParaRPr lang="en-US" sz="2400" b="1" kern="1200" dirty="0"/>
        </a:p>
      </dsp:txBody>
      <dsp:txXfrm>
        <a:off x="46606" y="3162406"/>
        <a:ext cx="8060188" cy="861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6B3D7-EBF7-4EE3-A0A4-EF2D33F3ADAE}" type="datetimeFigureOut">
              <a:rPr lang="en-US" smtClean="0"/>
              <a:pPr/>
              <a:t>26/10/13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5D454-DE0F-4079-A452-AE1B5A1DA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15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01E88-E470-4436-96D6-0613E4B70C36}" type="datetimeFigureOut">
              <a:rPr lang="en-US" smtClean="0"/>
              <a:pPr/>
              <a:t>26/10/13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68DF3-96D8-447A-9F04-2BA26FD8EA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31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68DF3-96D8-447A-9F04-2BA26FD8EA5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Discovering rules that describe not what happens but why it happens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68DF3-96D8-447A-9F04-2BA26FD8EA5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6DDF-C093-A34A-97C0-4597A66A47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39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05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100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1E0DF0-0167-4F6A-916E-42F4DAEBCEE6}" type="datetimeFigureOut">
              <a:rPr lang="en-US" smtClean="0"/>
              <a:pPr/>
              <a:t>26/10/13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FA09B6-5AC3-417E-886C-07C6421D2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1E0DF0-0167-4F6A-916E-42F4DAEBCEE6}" type="datetimeFigureOut">
              <a:rPr lang="en-US" smtClean="0"/>
              <a:pPr/>
              <a:t>26/10/13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FA09B6-5AC3-417E-886C-07C6421D2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1125538"/>
            <a:ext cx="1727200" cy="4970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47813" y="1125538"/>
            <a:ext cx="5030787" cy="4970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1E0DF0-0167-4F6A-916E-42F4DAEBCEE6}" type="datetimeFigureOut">
              <a:rPr lang="en-US" smtClean="0"/>
              <a:pPr/>
              <a:t>26/10/13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FA09B6-5AC3-417E-886C-07C6421D2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33425"/>
            <a:ext cx="7596187" cy="7905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981200"/>
            <a:ext cx="76962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248400"/>
            <a:ext cx="2586038" cy="457200"/>
          </a:xfrm>
          <a:ln/>
        </p:spPr>
        <p:txBody>
          <a:bodyPr/>
          <a:lstStyle>
            <a:lvl1pPr>
              <a:defRPr/>
            </a:lvl1pPr>
          </a:lstStyle>
          <a:p>
            <a:fld id="{ED1E0DF0-0167-4F6A-916E-42F4DAEBCEE6}" type="datetimeFigureOut">
              <a:rPr lang="en-US" smtClean="0"/>
              <a:pPr/>
              <a:t>26/10/13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FA09B6-5AC3-417E-886C-07C6421D2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1E0DF0-0167-4F6A-916E-42F4DAEBCEE6}" type="datetimeFigureOut">
              <a:rPr lang="en-US" smtClean="0"/>
              <a:pPr/>
              <a:t>26/10/13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FA09B6-5AC3-417E-886C-07C6421D2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762000"/>
            <a:ext cx="7391400" cy="790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5760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1" y="1981200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2281238" cy="457200"/>
          </a:xfrm>
          <a:ln/>
        </p:spPr>
        <p:txBody>
          <a:bodyPr/>
          <a:lstStyle>
            <a:lvl1pPr>
              <a:defRPr/>
            </a:lvl1pPr>
          </a:lstStyle>
          <a:p>
            <a:fld id="{ED1E0DF0-0167-4F6A-916E-42F4DAEBCEE6}" type="datetimeFigureOut">
              <a:rPr lang="en-US" smtClean="0"/>
              <a:pPr/>
              <a:t>26/10/13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FA09B6-5AC3-417E-886C-07C6421D2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1E0DF0-0167-4F6A-916E-42F4DAEBCEE6}" type="datetimeFigureOut">
              <a:rPr lang="en-US" smtClean="0"/>
              <a:pPr/>
              <a:t>26/10/13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FA09B6-5AC3-417E-886C-07C6421D2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0"/>
            <a:ext cx="7543800" cy="790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19200" y="6248400"/>
            <a:ext cx="2128838" cy="457200"/>
          </a:xfrm>
          <a:ln/>
        </p:spPr>
        <p:txBody>
          <a:bodyPr/>
          <a:lstStyle>
            <a:lvl1pPr>
              <a:defRPr/>
            </a:lvl1pPr>
          </a:lstStyle>
          <a:p>
            <a:fld id="{ED1E0DF0-0167-4F6A-916E-42F4DAEBCEE6}" type="datetimeFigureOut">
              <a:rPr lang="en-US" smtClean="0"/>
              <a:pPr/>
              <a:t>26/10/13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FA09B6-5AC3-417E-886C-07C6421D2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1E0DF0-0167-4F6A-916E-42F4DAEBCEE6}" type="datetimeFigureOut">
              <a:rPr lang="en-US" smtClean="0"/>
              <a:pPr/>
              <a:t>26/10/13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FA09B6-5AC3-417E-886C-07C6421D2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1E0DF0-0167-4F6A-916E-42F4DAEBCEE6}" type="datetimeFigureOut">
              <a:rPr lang="en-US" smtClean="0"/>
              <a:pPr/>
              <a:t>26/10/13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FA09B6-5AC3-417E-886C-07C6421D2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t-E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1E0DF0-0167-4F6A-916E-42F4DAEBCEE6}" type="datetimeFigureOut">
              <a:rPr lang="en-US" smtClean="0"/>
              <a:pPr/>
              <a:t>26/10/13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FA09B6-5AC3-417E-886C-07C6421D2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ut_pp3_e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"/>
            <a:ext cx="4366777" cy="327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1" y="685800"/>
            <a:ext cx="74676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</a:t>
            </a:r>
            <a:r>
              <a:rPr lang="et-EE" dirty="0" smtClean="0"/>
              <a:t> title</a:t>
            </a:r>
            <a:r>
              <a:rPr lang="en-GB" dirty="0" smtClean="0"/>
              <a:t>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1" y="1981200"/>
            <a:ext cx="7467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4974"/>
                </a:solidFill>
                <a:latin typeface="+mn-lt"/>
              </a:defRPr>
            </a:lvl1pPr>
          </a:lstStyle>
          <a:p>
            <a:fld id="{ED1E0DF0-0167-4F6A-916E-42F4DAEBCEE6}" type="datetimeFigureOut">
              <a:rPr lang="en-US" smtClean="0"/>
              <a:pPr/>
              <a:t>26/10/13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92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4974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4974"/>
                </a:solidFill>
                <a:latin typeface="+mn-lt"/>
              </a:defRPr>
            </a:lvl1pPr>
          </a:lstStyle>
          <a:p>
            <a:fld id="{A3FA09B6-5AC3-417E-886C-07C6421D2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4974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004974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004974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004974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004974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004974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004974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004974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004974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497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497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497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4974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974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974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974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974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974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wmf"/><Relationship Id="rId5" Type="http://schemas.openxmlformats.org/officeDocument/2006/relationships/image" Target="../media/image5.jpeg"/><Relationship Id="rId6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143000"/>
            <a:ext cx="8001000" cy="2209800"/>
          </a:xfrm>
        </p:spPr>
        <p:txBody>
          <a:bodyPr/>
          <a:lstStyle/>
          <a:p>
            <a:pPr algn="ctr"/>
            <a:r>
              <a:rPr lang="en-US" sz="4000" b="1" i="1" dirty="0" smtClean="0"/>
              <a:t>Beyond Process Mining:</a:t>
            </a:r>
            <a:br>
              <a:rPr lang="en-US" sz="4000" b="1" i="1" dirty="0" smtClean="0"/>
            </a:br>
            <a:r>
              <a:rPr lang="en-US" sz="4000" b="1" dirty="0" smtClean="0"/>
              <a:t>Discovering Business Rules From Event Logs</a:t>
            </a:r>
            <a:endParaRPr lang="en-US" sz="36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733800"/>
            <a:ext cx="6400800" cy="1371600"/>
          </a:xfrm>
        </p:spPr>
        <p:txBody>
          <a:bodyPr/>
          <a:lstStyle/>
          <a:p>
            <a:r>
              <a:rPr lang="et-EE" dirty="0" smtClean="0"/>
              <a:t>Marlon Dumas</a:t>
            </a:r>
          </a:p>
          <a:p>
            <a:endParaRPr lang="et-EE" sz="2400" dirty="0" smtClean="0"/>
          </a:p>
          <a:p>
            <a:r>
              <a:rPr lang="et-EE" sz="2200" dirty="0" smtClean="0"/>
              <a:t>University of Tartu, Estonia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57150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With contributions from </a:t>
            </a:r>
            <a:r>
              <a:rPr lang="en-US" dirty="0" err="1" smtClean="0"/>
              <a:t>Luciano</a:t>
            </a:r>
            <a:r>
              <a:rPr lang="en-US" dirty="0" smtClean="0"/>
              <a:t> </a:t>
            </a:r>
            <a:r>
              <a:rPr lang="en-US" dirty="0" err="1" smtClean="0"/>
              <a:t>García-Bañuelos</a:t>
            </a:r>
            <a:r>
              <a:rPr lang="en-US" dirty="0" smtClean="0"/>
              <a:t>, </a:t>
            </a:r>
            <a:r>
              <a:rPr lang="en-US" dirty="0" err="1" smtClean="0"/>
              <a:t>Fabrizio</a:t>
            </a:r>
            <a:r>
              <a:rPr lang="en-US" dirty="0" smtClean="0"/>
              <a:t> </a:t>
            </a:r>
            <a:r>
              <a:rPr lang="en-US" dirty="0" err="1" smtClean="0"/>
              <a:t>Maggi</a:t>
            </a:r>
            <a:r>
              <a:rPr lang="en-US" dirty="0" smtClean="0"/>
              <a:t> &amp; </a:t>
            </a:r>
            <a:r>
              <a:rPr lang="en-US" dirty="0" err="1" smtClean="0"/>
              <a:t>Massimiliano</a:t>
            </a:r>
            <a:r>
              <a:rPr lang="en-US" dirty="0" smtClean="0"/>
              <a:t> de </a:t>
            </a:r>
            <a:r>
              <a:rPr lang="en-US" dirty="0" err="1" smtClean="0"/>
              <a:t>Leoni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Theory Days, </a:t>
            </a:r>
            <a:r>
              <a:rPr lang="en-US" sz="1400" i="1" dirty="0" err="1" smtClean="0"/>
              <a:t>Saka</a:t>
            </a:r>
            <a:r>
              <a:rPr lang="en-US" sz="1400" i="1" dirty="0" smtClean="0"/>
              <a:t>, 2013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7543800" cy="790575"/>
          </a:xfrm>
        </p:spPr>
        <p:txBody>
          <a:bodyPr/>
          <a:lstStyle/>
          <a:p>
            <a:r>
              <a:rPr lang="en-US" dirty="0" err="1" smtClean="0"/>
              <a:t>ProM’s</a:t>
            </a:r>
            <a:r>
              <a:rPr lang="en-US" dirty="0" smtClean="0"/>
              <a:t> Decision Miner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A9F1-30A5-664E-BA80-ECBF2FF7106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tempor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87" y="1351368"/>
            <a:ext cx="7194804" cy="2711888"/>
          </a:xfrm>
          <a:prstGeom prst="rect">
            <a:avLst/>
          </a:prstGeom>
        </p:spPr>
      </p:pic>
      <p:sp>
        <p:nvSpPr>
          <p:cNvPr id="3" name="Snip Single Corner Rectangle 2"/>
          <p:cNvSpPr/>
          <p:nvPr/>
        </p:nvSpPr>
        <p:spPr>
          <a:xfrm>
            <a:off x="2824951" y="1261028"/>
            <a:ext cx="811018" cy="387907"/>
          </a:xfrm>
          <a:prstGeom prst="snip1Rect">
            <a:avLst>
              <a:gd name="adj" fmla="val 24708"/>
            </a:avLst>
          </a:prstGeom>
          <a:solidFill>
            <a:schemeClr val="accent1">
              <a:lumMod val="40000"/>
              <a:lumOff val="60000"/>
            </a:schemeClr>
          </a:solidFill>
          <a:ln w="9525" cmpd="sng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0" rtlCol="0" anchor="ctr"/>
          <a:lstStyle/>
          <a:p>
            <a:pPr algn="ctr"/>
            <a:endParaRPr lang="en-US" dirty="0" smtClean="0"/>
          </a:p>
        </p:txBody>
      </p:sp>
      <p:cxnSp>
        <p:nvCxnSpPr>
          <p:cNvPr id="13" name="Elbow Connector 12"/>
          <p:cNvCxnSpPr/>
          <p:nvPr/>
        </p:nvCxnSpPr>
        <p:spPr>
          <a:xfrm>
            <a:off x="3524565" y="1261028"/>
            <a:ext cx="111404" cy="89347"/>
          </a:xfrm>
          <a:prstGeom prst="bentConnector3">
            <a:avLst>
              <a:gd name="adj1" fmla="val 2000"/>
            </a:avLst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31898" y="1301357"/>
            <a:ext cx="5951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salary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7" name="Snip Single Corner Rectangle 16"/>
          <p:cNvSpPr/>
          <p:nvPr/>
        </p:nvSpPr>
        <p:spPr>
          <a:xfrm>
            <a:off x="1818755" y="1259803"/>
            <a:ext cx="811018" cy="387907"/>
          </a:xfrm>
          <a:prstGeom prst="snip1Rect">
            <a:avLst>
              <a:gd name="adj" fmla="val 24708"/>
            </a:avLst>
          </a:prstGeom>
          <a:solidFill>
            <a:schemeClr val="accent1">
              <a:lumMod val="40000"/>
              <a:lumOff val="60000"/>
            </a:schemeClr>
          </a:solidFill>
          <a:ln w="9525" cmpd="sng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0" rtlCol="0" anchor="ctr"/>
          <a:lstStyle/>
          <a:p>
            <a:pPr algn="ctr"/>
            <a:endParaRPr lang="en-US" dirty="0" smtClean="0"/>
          </a:p>
        </p:txBody>
      </p:sp>
      <p:cxnSp>
        <p:nvCxnSpPr>
          <p:cNvPr id="18" name="Elbow Connector 17"/>
          <p:cNvCxnSpPr/>
          <p:nvPr/>
        </p:nvCxnSpPr>
        <p:spPr>
          <a:xfrm>
            <a:off x="2518369" y="1259803"/>
            <a:ext cx="111404" cy="89347"/>
          </a:xfrm>
          <a:prstGeom prst="bentConnector3">
            <a:avLst>
              <a:gd name="adj1" fmla="val 2000"/>
            </a:avLst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05910" y="1300132"/>
            <a:ext cx="4414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age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20" name="Snip Single Corner Rectangle 19"/>
          <p:cNvSpPr/>
          <p:nvPr/>
        </p:nvSpPr>
        <p:spPr>
          <a:xfrm>
            <a:off x="2321870" y="3373489"/>
            <a:ext cx="811018" cy="387907"/>
          </a:xfrm>
          <a:prstGeom prst="snip1Rect">
            <a:avLst>
              <a:gd name="adj" fmla="val 24708"/>
            </a:avLst>
          </a:prstGeom>
          <a:solidFill>
            <a:schemeClr val="accent1">
              <a:lumMod val="40000"/>
              <a:lumOff val="60000"/>
            </a:schemeClr>
          </a:solidFill>
          <a:ln w="9525" cmpd="sng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0" rtlCol="0" anchor="ctr"/>
          <a:lstStyle/>
          <a:p>
            <a:pPr algn="ctr"/>
            <a:endParaRPr lang="en-US" dirty="0" smtClean="0"/>
          </a:p>
        </p:txBody>
      </p:sp>
      <p:cxnSp>
        <p:nvCxnSpPr>
          <p:cNvPr id="21" name="Elbow Connector 20"/>
          <p:cNvCxnSpPr/>
          <p:nvPr/>
        </p:nvCxnSpPr>
        <p:spPr>
          <a:xfrm>
            <a:off x="3021484" y="3373489"/>
            <a:ext cx="111404" cy="89347"/>
          </a:xfrm>
          <a:prstGeom prst="bentConnector3">
            <a:avLst>
              <a:gd name="adj1" fmla="val 2000"/>
            </a:avLst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78097" y="3413818"/>
            <a:ext cx="92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installment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23" name="Snip Single Corner Rectangle 22"/>
          <p:cNvSpPr/>
          <p:nvPr/>
        </p:nvSpPr>
        <p:spPr>
          <a:xfrm>
            <a:off x="978263" y="1706654"/>
            <a:ext cx="811018" cy="387907"/>
          </a:xfrm>
          <a:prstGeom prst="snip1Rect">
            <a:avLst>
              <a:gd name="adj" fmla="val 24708"/>
            </a:avLst>
          </a:prstGeom>
          <a:solidFill>
            <a:schemeClr val="accent1">
              <a:lumMod val="40000"/>
              <a:lumOff val="60000"/>
            </a:schemeClr>
          </a:solidFill>
          <a:ln w="9525" cmpd="sng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0" rtlCol="0" anchor="ctr"/>
          <a:lstStyle/>
          <a:p>
            <a:pPr algn="ctr"/>
            <a:endParaRPr lang="en-US" dirty="0" smtClean="0"/>
          </a:p>
        </p:txBody>
      </p:sp>
      <p:cxnSp>
        <p:nvCxnSpPr>
          <p:cNvPr id="24" name="Elbow Connector 23"/>
          <p:cNvCxnSpPr/>
          <p:nvPr/>
        </p:nvCxnSpPr>
        <p:spPr>
          <a:xfrm>
            <a:off x="1677877" y="1706654"/>
            <a:ext cx="111404" cy="89347"/>
          </a:xfrm>
          <a:prstGeom prst="bentConnector3">
            <a:avLst>
              <a:gd name="adj1" fmla="val 2000"/>
            </a:avLst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29587" y="1746983"/>
            <a:ext cx="697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amount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26" name="Snip Single Corner Rectangle 25"/>
          <p:cNvSpPr/>
          <p:nvPr/>
        </p:nvSpPr>
        <p:spPr>
          <a:xfrm>
            <a:off x="978263" y="2976872"/>
            <a:ext cx="811018" cy="387907"/>
          </a:xfrm>
          <a:prstGeom prst="snip1Rect">
            <a:avLst>
              <a:gd name="adj" fmla="val 24708"/>
            </a:avLst>
          </a:prstGeom>
          <a:solidFill>
            <a:schemeClr val="accent1">
              <a:lumMod val="40000"/>
              <a:lumOff val="60000"/>
            </a:schemeClr>
          </a:solidFill>
          <a:ln w="9525" cmpd="sng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0" rtlCol="0" anchor="ctr"/>
          <a:lstStyle/>
          <a:p>
            <a:pPr algn="ctr"/>
            <a:endParaRPr lang="en-US" dirty="0" smtClean="0"/>
          </a:p>
        </p:txBody>
      </p:sp>
      <p:cxnSp>
        <p:nvCxnSpPr>
          <p:cNvPr id="27" name="Elbow Connector 26"/>
          <p:cNvCxnSpPr/>
          <p:nvPr/>
        </p:nvCxnSpPr>
        <p:spPr>
          <a:xfrm>
            <a:off x="1677877" y="2976872"/>
            <a:ext cx="111404" cy="89347"/>
          </a:xfrm>
          <a:prstGeom prst="bentConnector3">
            <a:avLst>
              <a:gd name="adj1" fmla="val 2000"/>
            </a:avLst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04290" y="3017201"/>
            <a:ext cx="603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length</a:t>
            </a:r>
            <a:endParaRPr lang="en-US" sz="1200" dirty="0">
              <a:latin typeface="Arial"/>
              <a:cs typeface="Arial"/>
            </a:endParaRPr>
          </a:p>
        </p:txBody>
      </p:sp>
      <p:cxnSp>
        <p:nvCxnSpPr>
          <p:cNvPr id="30" name="Straight Arrow Connector 29"/>
          <p:cNvCxnSpPr>
            <a:endCxn id="23" idx="1"/>
          </p:cNvCxnSpPr>
          <p:nvPr/>
        </p:nvCxnSpPr>
        <p:spPr>
          <a:xfrm flipV="1">
            <a:off x="1383772" y="2094561"/>
            <a:ext cx="0" cy="24234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391841" y="2758343"/>
            <a:ext cx="0" cy="218529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441818" y="1647710"/>
            <a:ext cx="0" cy="24234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989308" y="1647710"/>
            <a:ext cx="0" cy="24234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0" idx="3"/>
          </p:cNvCxnSpPr>
          <p:nvPr/>
        </p:nvCxnSpPr>
        <p:spPr>
          <a:xfrm>
            <a:off x="2727379" y="3142689"/>
            <a:ext cx="0" cy="2308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916012"/>
              </p:ext>
            </p:extLst>
          </p:nvPr>
        </p:nvGraphicFramePr>
        <p:xfrm>
          <a:off x="110489" y="4225568"/>
          <a:ext cx="4241800" cy="977900"/>
        </p:xfrm>
        <a:graphic>
          <a:graphicData uri="http://schemas.openxmlformats.org/drawingml/2006/table">
            <a:tbl>
              <a:tblPr/>
              <a:tblGrid>
                <a:gridCol w="647700"/>
                <a:gridCol w="647700"/>
                <a:gridCol w="355600"/>
                <a:gridCol w="647700"/>
                <a:gridCol w="647700"/>
                <a:gridCol w="647700"/>
                <a:gridCol w="6477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CID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Amount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Salary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Age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Installm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Task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679939"/>
              </p:ext>
            </p:extLst>
          </p:nvPr>
        </p:nvGraphicFramePr>
        <p:xfrm>
          <a:off x="110489" y="4225568"/>
          <a:ext cx="4241800" cy="977900"/>
        </p:xfrm>
        <a:graphic>
          <a:graphicData uri="http://schemas.openxmlformats.org/drawingml/2006/table">
            <a:tbl>
              <a:tblPr/>
              <a:tblGrid>
                <a:gridCol w="647700"/>
                <a:gridCol w="647700"/>
                <a:gridCol w="355600"/>
                <a:gridCol w="647700"/>
                <a:gridCol w="647700"/>
                <a:gridCol w="647700"/>
                <a:gridCol w="6477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CID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Amount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Salary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Age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Installm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Task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13219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150882"/>
              </p:ext>
            </p:extLst>
          </p:nvPr>
        </p:nvGraphicFramePr>
        <p:xfrm>
          <a:off x="4427984" y="4280873"/>
          <a:ext cx="4127500" cy="2316479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1041400"/>
                <a:gridCol w="1473200"/>
                <a:gridCol w="393700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CID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Task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Data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Time Stamp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13219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Amount=8500 Len=1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2007-11-09 T 11:20:10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13219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RAP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Salary=2000 Age=25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2007-11-09 T 11:22:15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13220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Amount=25000Len=1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2007-11-09 T 11:22:40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13219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Installm=750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2007-11-09 T 11:22:45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13219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2007-11-09 T 11:23:00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13219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2007-11-09 T 11:24:30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13220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Installm=1200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2007-11-09 T 11:24:35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461025"/>
              </p:ext>
            </p:extLst>
          </p:nvPr>
        </p:nvGraphicFramePr>
        <p:xfrm>
          <a:off x="110489" y="4225568"/>
          <a:ext cx="4241800" cy="977900"/>
        </p:xfrm>
        <a:graphic>
          <a:graphicData uri="http://schemas.openxmlformats.org/drawingml/2006/table">
            <a:tbl>
              <a:tblPr/>
              <a:tblGrid>
                <a:gridCol w="647700"/>
                <a:gridCol w="647700"/>
                <a:gridCol w="355600"/>
                <a:gridCol w="647700"/>
                <a:gridCol w="647700"/>
                <a:gridCol w="647700"/>
                <a:gridCol w="6477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CID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Amount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Salary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Age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Installm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Task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13219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13219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RAP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13219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RAP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13219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13"/>
          <p:cNvGrpSpPr/>
          <p:nvPr/>
        </p:nvGrpSpPr>
        <p:grpSpPr>
          <a:xfrm>
            <a:off x="787846" y="1553615"/>
            <a:ext cx="7779219" cy="3337827"/>
            <a:chOff x="787846" y="1553615"/>
            <a:chExt cx="7779219" cy="3337827"/>
          </a:xfrm>
        </p:grpSpPr>
        <p:sp>
          <p:nvSpPr>
            <p:cNvPr id="12" name="Rectangle 11"/>
            <p:cNvSpPr/>
            <p:nvPr/>
          </p:nvSpPr>
          <p:spPr>
            <a:xfrm>
              <a:off x="787846" y="1553615"/>
              <a:ext cx="1175888" cy="2009136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439565" y="4450435"/>
              <a:ext cx="4127500" cy="441007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812800" y="1165147"/>
            <a:ext cx="6753798" cy="4113855"/>
            <a:chOff x="1812800" y="1165147"/>
            <a:chExt cx="6753798" cy="4113855"/>
          </a:xfrm>
        </p:grpSpPr>
        <p:sp>
          <p:nvSpPr>
            <p:cNvPr id="48" name="Rectangle 47"/>
            <p:cNvSpPr/>
            <p:nvPr/>
          </p:nvSpPr>
          <p:spPr>
            <a:xfrm>
              <a:off x="4439098" y="4837995"/>
              <a:ext cx="4127500" cy="441007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12800" y="1165147"/>
              <a:ext cx="1846688" cy="1327602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110489" y="4962517"/>
            <a:ext cx="4241800" cy="30472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" name="Freeform 32"/>
          <p:cNvSpPr/>
          <p:nvPr/>
        </p:nvSpPr>
        <p:spPr>
          <a:xfrm>
            <a:off x="2445847" y="3398135"/>
            <a:ext cx="1881421" cy="1516814"/>
          </a:xfrm>
          <a:custGeom>
            <a:avLst/>
            <a:gdLst>
              <a:gd name="connsiteX0" fmla="*/ 1881421 w 1881421"/>
              <a:gd name="connsiteY0" fmla="*/ 0 h 1516814"/>
              <a:gd name="connsiteX1" fmla="*/ 987746 w 1881421"/>
              <a:gd name="connsiteY1" fmla="*/ 293956 h 1516814"/>
              <a:gd name="connsiteX2" fmla="*/ 1681520 w 1881421"/>
              <a:gd name="connsiteY2" fmla="*/ 317472 h 1516814"/>
              <a:gd name="connsiteX3" fmla="*/ 0 w 1881421"/>
              <a:gd name="connsiteY3" fmla="*/ 1516814 h 1516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1421" h="1516814">
                <a:moveTo>
                  <a:pt x="1881421" y="0"/>
                </a:moveTo>
                <a:cubicBezTo>
                  <a:pt x="1451242" y="120522"/>
                  <a:pt x="1021063" y="241044"/>
                  <a:pt x="987746" y="293956"/>
                </a:cubicBezTo>
                <a:cubicBezTo>
                  <a:pt x="954429" y="346868"/>
                  <a:pt x="1846144" y="113662"/>
                  <a:pt x="1681520" y="317472"/>
                </a:cubicBezTo>
                <a:cubicBezTo>
                  <a:pt x="1516896" y="521282"/>
                  <a:pt x="0" y="1516814"/>
                  <a:pt x="0" y="1516814"/>
                </a:cubicBezTo>
              </a:path>
            </a:pathLst>
          </a:custGeom>
          <a:ln w="38100" cmpd="sng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13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798652" y="2890480"/>
            <a:ext cx="2700000" cy="5847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</a:rPr>
              <a:t>(amount &lt; 10000)  </a:t>
            </a:r>
            <a:br>
              <a:rPr lang="en-US" sz="1600" b="1" dirty="0" smtClean="0">
                <a:solidFill>
                  <a:srgbClr val="800000"/>
                </a:solidFill>
              </a:rPr>
            </a:br>
            <a:r>
              <a:rPr lang="en-US" sz="1600" b="1" dirty="0" smtClean="0">
                <a:solidFill>
                  <a:srgbClr val="800000"/>
                </a:solidFill>
              </a:rPr>
              <a:t> </a:t>
            </a:r>
            <a:endParaRPr lang="en-US" sz="1600" b="1" dirty="0">
              <a:solidFill>
                <a:srgbClr val="8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98186" y="2890026"/>
            <a:ext cx="3050414" cy="5847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</a:rPr>
              <a:t>(amount &lt; 10000) </a:t>
            </a:r>
            <a:r>
              <a:rPr lang="en-US" sz="1600" b="1" dirty="0" smtClean="0">
                <a:solidFill>
                  <a:srgbClr val="800000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1600" b="1" dirty="0" smtClean="0">
                <a:solidFill>
                  <a:srgbClr val="800000"/>
                </a:solidFill>
              </a:rPr>
              <a:t> </a:t>
            </a:r>
            <a:br>
              <a:rPr lang="en-US" sz="1600" b="1" dirty="0" smtClean="0">
                <a:solidFill>
                  <a:srgbClr val="800000"/>
                </a:solidFill>
              </a:rPr>
            </a:br>
            <a:r>
              <a:rPr lang="en-US" sz="1600" b="1" dirty="0" smtClean="0">
                <a:solidFill>
                  <a:srgbClr val="800000"/>
                </a:solidFill>
              </a:rPr>
              <a:t>(amount ≥ 10000 ∧ age &lt; 35)</a:t>
            </a:r>
            <a:endParaRPr lang="en-US" sz="1600" b="1" dirty="0">
              <a:solidFill>
                <a:srgbClr val="8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6975" y="3485605"/>
            <a:ext cx="4090018" cy="2991395"/>
            <a:chOff x="326975" y="3767797"/>
            <a:chExt cx="4090018" cy="2991395"/>
          </a:xfrm>
        </p:grpSpPr>
        <p:sp>
          <p:nvSpPr>
            <p:cNvPr id="15" name="Rectangle 14"/>
            <p:cNvSpPr/>
            <p:nvPr/>
          </p:nvSpPr>
          <p:spPr>
            <a:xfrm>
              <a:off x="326975" y="3767797"/>
              <a:ext cx="4090018" cy="29583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80542" y="3917191"/>
              <a:ext cx="836768" cy="3385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 smtClean="0"/>
                <a:t>amount</a:t>
              </a:r>
              <a:endParaRPr lang="en-US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69298" y="4826530"/>
              <a:ext cx="1874102" cy="5847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800000"/>
                  </a:solidFill>
                </a:rPr>
                <a:t>Approve Simple</a:t>
              </a:r>
            </a:p>
            <a:p>
              <a:r>
                <a:rPr lang="en-US" sz="1600" dirty="0" smtClean="0">
                  <a:solidFill>
                    <a:srgbClr val="800000"/>
                  </a:solidFill>
                </a:rPr>
                <a:t>Application (ASA)</a:t>
              </a:r>
              <a:endParaRPr lang="en-US" sz="1600" dirty="0">
                <a:solidFill>
                  <a:srgbClr val="800000"/>
                </a:solidFill>
              </a:endParaRPr>
            </a:p>
          </p:txBody>
        </p:sp>
        <p:cxnSp>
          <p:nvCxnSpPr>
            <p:cNvPr id="21" name="Straight Arrow Connector 20"/>
            <p:cNvCxnSpPr>
              <a:endCxn id="17" idx="0"/>
            </p:cNvCxnSpPr>
            <p:nvPr/>
          </p:nvCxnSpPr>
          <p:spPr>
            <a:xfrm>
              <a:off x="2675125" y="4224979"/>
              <a:ext cx="731224" cy="601551"/>
            </a:xfrm>
            <a:prstGeom prst="straightConnector1">
              <a:avLst/>
            </a:prstGeom>
            <a:ln w="76200" cmpd="sng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821041" y="4224979"/>
              <a:ext cx="8547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≥</a:t>
              </a:r>
              <a:r>
                <a:rPr lang="en-US" sz="1600" dirty="0" smtClean="0"/>
                <a:t> </a:t>
              </a:r>
              <a:r>
                <a:rPr lang="en-US" sz="1600" dirty="0"/>
                <a:t>10000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00136" y="4195383"/>
              <a:ext cx="8547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&lt; </a:t>
              </a:r>
              <a:r>
                <a:rPr lang="en-US" sz="1600" dirty="0"/>
                <a:t>10000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50410" y="6045200"/>
              <a:ext cx="1672253" cy="58477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</a:rPr>
                <a:t>Approve Complex </a:t>
              </a:r>
            </a:p>
            <a:p>
              <a:r>
                <a:rPr lang="en-US" sz="1600" dirty="0" smtClean="0">
                  <a:solidFill>
                    <a:srgbClr val="008000"/>
                  </a:solidFill>
                </a:rPr>
                <a:t>Application (ACA)</a:t>
              </a:r>
              <a:endParaRPr lang="en-US" sz="1600" dirty="0">
                <a:solidFill>
                  <a:srgbClr val="008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164442" y="6174416"/>
              <a:ext cx="1874157" cy="5847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800000"/>
                  </a:solidFill>
                </a:rPr>
                <a:t>Approve Simple</a:t>
              </a:r>
            </a:p>
            <a:p>
              <a:r>
                <a:rPr lang="en-US" sz="1600" dirty="0" smtClean="0">
                  <a:solidFill>
                    <a:srgbClr val="800000"/>
                  </a:solidFill>
                </a:rPr>
                <a:t>Application (ASA)</a:t>
              </a:r>
              <a:endParaRPr lang="en-US" sz="1600" dirty="0">
                <a:solidFill>
                  <a:srgbClr val="800000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675762" y="5220067"/>
              <a:ext cx="814492" cy="830018"/>
            </a:xfrm>
            <a:prstGeom prst="straightConnector1">
              <a:avLst/>
            </a:prstGeom>
            <a:ln w="76200" cmpd="sng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>
              <a:off x="1174613" y="5246956"/>
              <a:ext cx="117748" cy="770010"/>
            </a:xfrm>
            <a:prstGeom prst="straightConnector1">
              <a:avLst/>
            </a:prstGeom>
            <a:ln w="76200" cmpd="sng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32477" y="5323235"/>
              <a:ext cx="5421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≥</a:t>
              </a:r>
              <a:r>
                <a:rPr lang="en-US" sz="1600" dirty="0" smtClean="0"/>
                <a:t> 35</a:t>
              </a:r>
              <a:endParaRPr lang="en-US" sz="16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74613" y="4878244"/>
              <a:ext cx="479490" cy="3385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it-IT" sz="1600" dirty="0" smtClean="0"/>
                <a:t>age</a:t>
              </a:r>
              <a:endParaRPr lang="en-US" sz="1600" dirty="0"/>
            </a:p>
          </p:txBody>
        </p:sp>
        <p:cxnSp>
          <p:nvCxnSpPr>
            <p:cNvPr id="19" name="Straight Arrow Connector 18"/>
            <p:cNvCxnSpPr>
              <a:endCxn id="45" idx="0"/>
            </p:cNvCxnSpPr>
            <p:nvPr/>
          </p:nvCxnSpPr>
          <p:spPr>
            <a:xfrm flipH="1">
              <a:off x="1414358" y="4224979"/>
              <a:ext cx="515783" cy="653265"/>
            </a:xfrm>
            <a:prstGeom prst="straightConnector1">
              <a:avLst/>
            </a:prstGeom>
            <a:ln w="76200" cmpd="sng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811940" y="5153958"/>
              <a:ext cx="5421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&lt; 35</a:t>
              </a:r>
              <a:endParaRPr lang="en-US" sz="1600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1" y="533400"/>
            <a:ext cx="7543800" cy="790575"/>
          </a:xfrm>
        </p:spPr>
        <p:txBody>
          <a:bodyPr/>
          <a:lstStyle/>
          <a:p>
            <a:r>
              <a:rPr lang="en-US" dirty="0" err="1" smtClean="0"/>
              <a:t>ProM’s</a:t>
            </a:r>
            <a:r>
              <a:rPr lang="en-US" dirty="0" smtClean="0"/>
              <a:t> Decision Miner / 2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930311"/>
              </p:ext>
            </p:extLst>
          </p:nvPr>
        </p:nvGraphicFramePr>
        <p:xfrm>
          <a:off x="326975" y="1375364"/>
          <a:ext cx="3429000" cy="977900"/>
        </p:xfrm>
        <a:graphic>
          <a:graphicData uri="http://schemas.openxmlformats.org/drawingml/2006/table">
            <a:tbl>
              <a:tblPr/>
              <a:tblGrid>
                <a:gridCol w="469900"/>
                <a:gridCol w="571500"/>
                <a:gridCol w="571500"/>
                <a:gridCol w="571500"/>
                <a:gridCol w="317500"/>
                <a:gridCol w="495300"/>
                <a:gridCol w="4318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CID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Amount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Installm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Salary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Age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Len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Task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13219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13220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13221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A9F1-30A5-664E-BA80-ECBF2FF7106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1" name="Picture 10" descr="tempora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289667"/>
            <a:ext cx="3048000" cy="1930400"/>
          </a:xfrm>
          <a:prstGeom prst="rect">
            <a:avLst/>
          </a:prstGeom>
        </p:spPr>
      </p:pic>
      <p:grpSp>
        <p:nvGrpSpPr>
          <p:cNvPr id="3" name="Group 38"/>
          <p:cNvGrpSpPr/>
          <p:nvPr/>
        </p:nvGrpSpPr>
        <p:grpSpPr>
          <a:xfrm>
            <a:off x="1329758" y="2502365"/>
            <a:ext cx="3087235" cy="817364"/>
            <a:chOff x="1329758" y="3047999"/>
            <a:chExt cx="3087235" cy="817364"/>
          </a:xfrm>
        </p:grpSpPr>
        <p:sp>
          <p:nvSpPr>
            <p:cNvPr id="12" name="Down Arrow 11"/>
            <p:cNvSpPr/>
            <p:nvPr/>
          </p:nvSpPr>
          <p:spPr>
            <a:xfrm>
              <a:off x="1329758" y="3047999"/>
              <a:ext cx="1345367" cy="817364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61885" y="3082327"/>
              <a:ext cx="15551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800000"/>
                  </a:solidFill>
                </a:rPr>
                <a:t>Decision tree </a:t>
              </a:r>
            </a:p>
            <a:p>
              <a:r>
                <a:rPr lang="en-US" sz="2000" dirty="0" smtClean="0">
                  <a:solidFill>
                    <a:srgbClr val="800000"/>
                  </a:solidFill>
                </a:rPr>
                <a:t>learning</a:t>
              </a:r>
              <a:endParaRPr lang="en-US" sz="2000" dirty="0">
                <a:solidFill>
                  <a:srgbClr val="80000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631497" y="4731428"/>
            <a:ext cx="161582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amount ≥ 10000 </a:t>
            </a:r>
            <a:br>
              <a:rPr lang="en-US" sz="1600" b="1" dirty="0" smtClean="0">
                <a:solidFill>
                  <a:srgbClr val="008000"/>
                </a:solidFill>
              </a:rPr>
            </a:br>
            <a:r>
              <a:rPr lang="en-US" sz="1600" b="1" dirty="0" smtClean="0">
                <a:solidFill>
                  <a:srgbClr val="008000"/>
                </a:solidFill>
              </a:rPr>
              <a:t>∧ </a:t>
            </a:r>
            <a:r>
              <a:rPr lang="en-US" sz="1600" b="1" dirty="0">
                <a:solidFill>
                  <a:srgbClr val="008000"/>
                </a:solidFill>
              </a:rPr>
              <a:t>age ≥</a:t>
            </a:r>
            <a:r>
              <a:rPr lang="en-US" sz="1600" b="1" dirty="0" smtClean="0">
                <a:solidFill>
                  <a:srgbClr val="008000"/>
                </a:solidFill>
              </a:rPr>
              <a:t> </a:t>
            </a:r>
            <a:r>
              <a:rPr lang="en-US" sz="1600" b="1" dirty="0">
                <a:solidFill>
                  <a:srgbClr val="008000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304766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6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8305800" cy="79057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ProM’s</a:t>
            </a:r>
            <a:r>
              <a:rPr lang="en-US" dirty="0" smtClean="0"/>
              <a:t> Decision Miner – Limitations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970597"/>
          </a:xfrm>
        </p:spPr>
        <p:txBody>
          <a:bodyPr>
            <a:normAutofit/>
          </a:bodyPr>
          <a:lstStyle/>
          <a:p>
            <a:r>
              <a:rPr lang="en-US" sz="2400" dirty="0"/>
              <a:t>Decision tree learning cannot discover expressions of the form </a:t>
            </a:r>
            <a:r>
              <a:rPr lang="en-US" sz="2400" dirty="0">
                <a:solidFill>
                  <a:srgbClr val="800000"/>
                </a:solidFill>
              </a:rPr>
              <a:t>“v op v”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A9F1-30A5-664E-BA80-ECBF2FF7106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tempor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971" y="2782800"/>
            <a:ext cx="4889500" cy="299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6971" y="2776211"/>
            <a:ext cx="1855897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800000"/>
                </a:solidFill>
              </a:rPr>
              <a:t>i</a:t>
            </a:r>
            <a:r>
              <a:rPr lang="en-US" sz="1600" b="1" dirty="0" smtClean="0">
                <a:solidFill>
                  <a:srgbClr val="800000"/>
                </a:solidFill>
              </a:rPr>
              <a:t>nstallment &gt; salary</a:t>
            </a:r>
            <a:endParaRPr lang="en-US" sz="16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94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153400" cy="1295399"/>
          </a:xfrm>
        </p:spPr>
        <p:txBody>
          <a:bodyPr/>
          <a:lstStyle/>
          <a:p>
            <a:r>
              <a:rPr lang="en-US" dirty="0" smtClean="0"/>
              <a:t>Generalized Decision Rule Mining in Business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8058471" cy="4114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Problem</a:t>
            </a:r>
          </a:p>
          <a:p>
            <a:pPr lvl="1"/>
            <a:r>
              <a:rPr lang="en-US" sz="2400" dirty="0" smtClean="0"/>
              <a:t>Discover decision rules composed of </a:t>
            </a:r>
            <a:r>
              <a:rPr lang="en-US" sz="2400" i="1" dirty="0" smtClean="0"/>
              <a:t>atoms</a:t>
            </a:r>
            <a:r>
              <a:rPr lang="en-US" sz="2400" dirty="0" smtClean="0"/>
              <a:t> of the form “v op c” and “v op v”, including linear equations or inequalities involving multiple variables</a:t>
            </a:r>
          </a:p>
          <a:p>
            <a:r>
              <a:rPr lang="en-US" sz="2800" dirty="0" smtClean="0"/>
              <a:t>Approach</a:t>
            </a:r>
          </a:p>
          <a:p>
            <a:pPr lvl="1"/>
            <a:r>
              <a:rPr lang="en-US" sz="2400" dirty="0" smtClean="0"/>
              <a:t>Likely invariant discovery (</a:t>
            </a:r>
            <a:r>
              <a:rPr lang="en-US" sz="2400" dirty="0" err="1" smtClean="0"/>
              <a:t>Daikon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Decision tree learning</a:t>
            </a:r>
          </a:p>
          <a:p>
            <a:pPr lvl="1"/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A9F1-30A5-664E-BA80-ECBF2FF7106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550223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 </a:t>
            </a:r>
            <a:r>
              <a:rPr lang="en-US" sz="1400" dirty="0" err="1" smtClean="0"/>
              <a:t>Leoni</a:t>
            </a:r>
            <a:r>
              <a:rPr lang="en-US" sz="1400" dirty="0" smtClean="0"/>
              <a:t> et al. FASE’2013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0925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225943"/>
              </p:ext>
            </p:extLst>
          </p:nvPr>
        </p:nvGraphicFramePr>
        <p:xfrm>
          <a:off x="469533" y="1417638"/>
          <a:ext cx="3175000" cy="1564640"/>
        </p:xfrm>
        <a:graphic>
          <a:graphicData uri="http://schemas.openxmlformats.org/drawingml/2006/table">
            <a:tbl>
              <a:tblPr/>
              <a:tblGrid>
                <a:gridCol w="469900"/>
                <a:gridCol w="571500"/>
                <a:gridCol w="571500"/>
                <a:gridCol w="571500"/>
                <a:gridCol w="317500"/>
                <a:gridCol w="292100"/>
                <a:gridCol w="381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CID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Amount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Installm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Salary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Age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Task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13220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13221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13219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13220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13221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1" y="457200"/>
            <a:ext cx="8381999" cy="790575"/>
          </a:xfrm>
        </p:spPr>
        <p:txBody>
          <a:bodyPr/>
          <a:lstStyle/>
          <a:p>
            <a:r>
              <a:rPr lang="en-US" dirty="0" smtClean="0"/>
              <a:t>Daikon: Mining Likely Invariants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A9F1-30A5-664E-BA80-ECBF2FF7106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 descr="tempor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093" y="3141808"/>
            <a:ext cx="4889500" cy="2997200"/>
          </a:xfrm>
          <a:prstGeom prst="rect">
            <a:avLst/>
          </a:prstGeom>
        </p:spPr>
      </p:pic>
      <p:sp>
        <p:nvSpPr>
          <p:cNvPr id="9" name="Cube 8"/>
          <p:cNvSpPr/>
          <p:nvPr/>
        </p:nvSpPr>
        <p:spPr>
          <a:xfrm>
            <a:off x="4939673" y="1792696"/>
            <a:ext cx="1288611" cy="975193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Daikon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977884" y="2091479"/>
            <a:ext cx="728345" cy="65773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75118" y="2772477"/>
            <a:ext cx="2069797" cy="1200329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i</a:t>
            </a:r>
            <a:r>
              <a:rPr lang="en-US" b="1" dirty="0" smtClean="0">
                <a:solidFill>
                  <a:srgbClr val="800000"/>
                </a:solidFill>
              </a:rPr>
              <a:t>nstallment &gt; salary</a:t>
            </a:r>
          </a:p>
          <a:p>
            <a:r>
              <a:rPr lang="en-US" dirty="0" smtClean="0"/>
              <a:t>amount ≥ 5000</a:t>
            </a:r>
          </a:p>
          <a:p>
            <a:r>
              <a:rPr lang="en-US" dirty="0" smtClean="0"/>
              <a:t>length &lt; age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40219" y="4815116"/>
            <a:ext cx="2069797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i</a:t>
            </a:r>
            <a:r>
              <a:rPr lang="en-US" b="1" dirty="0" smtClean="0">
                <a:solidFill>
                  <a:srgbClr val="800000"/>
                </a:solidFill>
              </a:rPr>
              <a:t>nstallment ≤ salary</a:t>
            </a:r>
          </a:p>
          <a:p>
            <a:r>
              <a:rPr lang="en-US" dirty="0" smtClean="0"/>
              <a:t>amount ≥ 5000</a:t>
            </a:r>
          </a:p>
          <a:p>
            <a:r>
              <a:rPr lang="en-US" dirty="0" smtClean="0"/>
              <a:t>length &lt; age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22278" y="3713226"/>
            <a:ext cx="2069797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nstallment ≤ salary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amount ≤ 9500</a:t>
            </a:r>
          </a:p>
          <a:p>
            <a:r>
              <a:rPr lang="en-US" dirty="0" smtClean="0"/>
              <a:t>length &lt; age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33071" y="5538843"/>
            <a:ext cx="2069797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nstallment ≤ salary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amount ≥ 10000</a:t>
            </a:r>
          </a:p>
          <a:p>
            <a:r>
              <a:rPr lang="en-US" dirty="0" smtClean="0"/>
              <a:t>length &lt; age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07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Mining Descriptive Temporal Rules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1200"/>
            <a:ext cx="8596064" cy="4343400"/>
          </a:xfrm>
        </p:spPr>
        <p:txBody>
          <a:bodyPr/>
          <a:lstStyle/>
          <a:p>
            <a:r>
              <a:rPr lang="en-US" dirty="0" smtClean="0"/>
              <a:t>Given a log, discover a set of temporal rules (LTL) that characterize the underlying process, e.g.</a:t>
            </a:r>
          </a:p>
          <a:p>
            <a:pPr lvl="1"/>
            <a:r>
              <a:rPr lang="en-US" dirty="0" smtClean="0"/>
              <a:t>In a lab analysis process, every leukocyte count is eventually followed by a platelet count</a:t>
            </a:r>
          </a:p>
          <a:p>
            <a:pPr lvl="2"/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en-US" dirty="0" smtClean="0">
                <a:ea typeface="ＭＳ ゴシック"/>
                <a:cs typeface="ＭＳ ゴシック"/>
              </a:rPr>
              <a:t>(</a:t>
            </a:r>
            <a:r>
              <a:rPr lang="en-US" dirty="0" err="1" smtClean="0">
                <a:ea typeface="ＭＳ ゴシック"/>
                <a:cs typeface="ＭＳ ゴシック"/>
              </a:rPr>
              <a:t>leukocyte_count</a:t>
            </a:r>
            <a:r>
              <a:rPr lang="en-US" dirty="0" smtClean="0">
                <a:ea typeface="ＭＳ ゴシック"/>
                <a:cs typeface="ＭＳ ゴシック"/>
              </a:rPr>
              <a:t> </a:t>
            </a:r>
            <a:r>
              <a:rPr lang="en-US" dirty="0" err="1" smtClean="0">
                <a:ea typeface="ＭＳ ゴシック"/>
                <a:cs typeface="ＭＳ ゴシック"/>
                <a:sym typeface="Wingdings"/>
              </a:rPr>
              <a:t></a:t>
            </a:r>
            <a:r>
              <a:rPr lang="en-US" dirty="0" smtClean="0">
                <a:ea typeface="ＭＳ ゴシック"/>
                <a:cs typeface="ＭＳ ゴシック"/>
                <a:sym typeface="Wingdings"/>
              </a:rPr>
              <a:t>    </a:t>
            </a:r>
            <a:r>
              <a:rPr lang="en-US" dirty="0" err="1" smtClean="0">
                <a:ea typeface="ＭＳ ゴシック"/>
                <a:cs typeface="ＭＳ ゴシック"/>
                <a:sym typeface="Wingdings"/>
              </a:rPr>
              <a:t>platelet_count</a:t>
            </a:r>
            <a:r>
              <a:rPr lang="en-US" dirty="0" smtClean="0">
                <a:ea typeface="ＭＳ ゴシック"/>
                <a:cs typeface="ＭＳ ゴシック"/>
                <a:sym typeface="Wingdings"/>
              </a:rPr>
              <a:t>)</a:t>
            </a:r>
            <a:endParaRPr lang="en-US" dirty="0" smtClean="0"/>
          </a:p>
          <a:p>
            <a:pPr lvl="1"/>
            <a:r>
              <a:rPr lang="en-US" dirty="0" smtClean="0"/>
              <a:t>Patients who undergo surgery X do not undergo surgery Y later</a:t>
            </a:r>
          </a:p>
          <a:p>
            <a:pPr lvl="2"/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en-US" dirty="0" smtClean="0">
                <a:ea typeface="ＭＳ ゴシック"/>
                <a:cs typeface="ＭＳ ゴシック"/>
              </a:rPr>
              <a:t>(X </a:t>
            </a:r>
            <a:r>
              <a:rPr lang="en-US" dirty="0" err="1" smtClean="0">
                <a:ea typeface="ＭＳ ゴシック"/>
                <a:cs typeface="ＭＳ ゴシック"/>
                <a:sym typeface="Wingdings"/>
              </a:rPr>
              <a:t></a:t>
            </a:r>
            <a:r>
              <a:rPr lang="en-US" dirty="0" smtClean="0">
                <a:ea typeface="ＭＳ ゴシック"/>
                <a:cs typeface="ＭＳ ゴシック"/>
                <a:sym typeface="Wingdings"/>
              </a:rPr>
              <a:t>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☐ </a:t>
            </a:r>
            <a:r>
              <a:rPr lang="en-US" dirty="0" smtClean="0">
                <a:ea typeface="ＭＳ ゴシック"/>
                <a:cs typeface="ＭＳ ゴシック"/>
              </a:rPr>
              <a:t>not Y)</a:t>
            </a:r>
            <a:endParaRPr lang="en-US" dirty="0"/>
          </a:p>
        </p:txBody>
      </p:sp>
      <p:sp>
        <p:nvSpPr>
          <p:cNvPr id="5" name="Decision 4"/>
          <p:cNvSpPr/>
          <p:nvPr/>
        </p:nvSpPr>
        <p:spPr>
          <a:xfrm>
            <a:off x="4703440" y="4564360"/>
            <a:ext cx="228600" cy="304800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4825"/>
            <a:ext cx="7596187" cy="1019175"/>
          </a:xfrm>
        </p:spPr>
        <p:txBody>
          <a:bodyPr/>
          <a:lstStyle/>
          <a:p>
            <a:r>
              <a:rPr lang="en-US" dirty="0" err="1" smtClean="0"/>
              <a:t>DeclareMiner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(Maggi et al</a:t>
            </a:r>
            <a:r>
              <a:rPr lang="en-US" sz="2800" dirty="0" smtClean="0"/>
              <a:t>. 2011)</a:t>
            </a:r>
            <a:endParaRPr lang="en-US" sz="2800" dirty="0"/>
          </a:p>
        </p:txBody>
      </p:sp>
      <p:pic>
        <p:nvPicPr>
          <p:cNvPr id="4" name="Picture 3" descr="single-1024x5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1"/>
            <a:ext cx="91440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596187" cy="790575"/>
          </a:xfrm>
        </p:spPr>
        <p:txBody>
          <a:bodyPr/>
          <a:lstStyle/>
          <a:p>
            <a:r>
              <a:rPr lang="en-US" dirty="0" smtClean="0"/>
              <a:t>Oh no! Not again!</a:t>
            </a:r>
            <a:endParaRPr lang="en-US" dirty="0"/>
          </a:p>
        </p:txBody>
      </p:sp>
      <p:pic>
        <p:nvPicPr>
          <p:cNvPr id="4" name="Picture 3" descr="spaghet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8375"/>
            <a:ext cx="9144000" cy="461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went wrong?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924799" cy="4114800"/>
          </a:xfrm>
        </p:spPr>
        <p:txBody>
          <a:bodyPr/>
          <a:lstStyle/>
          <a:p>
            <a:r>
              <a:rPr lang="en-US" dirty="0" smtClean="0"/>
              <a:t>Not all rules are interesting</a:t>
            </a:r>
          </a:p>
          <a:p>
            <a:r>
              <a:rPr lang="en-US" dirty="0" smtClean="0"/>
              <a:t>What is “interesting”?</a:t>
            </a:r>
          </a:p>
          <a:p>
            <a:pPr lvl="1"/>
            <a:r>
              <a:rPr lang="en-US" dirty="0" smtClean="0"/>
              <a:t>Not necessarily what is frequent (expected)</a:t>
            </a:r>
          </a:p>
          <a:p>
            <a:pPr lvl="1"/>
            <a:r>
              <a:rPr lang="en-US" dirty="0" smtClean="0"/>
              <a:t>But what deviates from the expected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Every patient who is diagnosed with condition X undergoes surgery Y</a:t>
            </a:r>
          </a:p>
          <a:p>
            <a:pPr lvl="2"/>
            <a:r>
              <a:rPr lang="en-US" dirty="0" smtClean="0"/>
              <a:t>But not if the have previously been diagnosed with condition Z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78185"/>
            <a:ext cx="7543800" cy="790575"/>
          </a:xfrm>
        </p:spPr>
        <p:txBody>
          <a:bodyPr/>
          <a:lstStyle/>
          <a:p>
            <a:r>
              <a:rPr lang="en-US" dirty="0" smtClean="0"/>
              <a:t>Business Process Mining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A9F1-30A5-664E-BA80-ECBF2FF7106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93" y="1234726"/>
            <a:ext cx="1946275" cy="316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861291" y="6096000"/>
            <a:ext cx="187166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7" tIns="45718" rIns="91437" bIns="45718" anchor="ctr"/>
          <a:lstStyle/>
          <a:p>
            <a:pPr algn="ctr" eaLnBrk="1" hangingPunct="1"/>
            <a:r>
              <a:rPr lang="nl-NL" sz="1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Performance Analysis</a:t>
            </a:r>
            <a:endParaRPr lang="en-US" sz="1400" b="1" dirty="0">
              <a:effectLst>
                <a:outerShdw blurRad="38100" dist="38100" dir="2700000" algn="tl">
                  <a:srgbClr val="DDDDDD"/>
                </a:outerShdw>
              </a:effectLst>
              <a:latin typeface="Verdana" charset="0"/>
            </a:endParaRPr>
          </a:p>
        </p:txBody>
      </p:sp>
      <p:pic>
        <p:nvPicPr>
          <p:cNvPr id="10" name="Picture 14" descr="js4tl3uy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068" y="4696514"/>
            <a:ext cx="1676400" cy="14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7" y="1560513"/>
            <a:ext cx="1871663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16" descr="Brandes Sociogram"/>
          <p:cNvPicPr>
            <a:picLocks noChangeAspect="1" noChangeArrowheads="1"/>
          </p:cNvPicPr>
          <p:nvPr/>
        </p:nvPicPr>
        <p:blipFill>
          <a:blip r:embed="rId5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531" y="4023360"/>
            <a:ext cx="2157412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49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3768805" y="4390676"/>
            <a:ext cx="187166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7" tIns="45718" rIns="91437" bIns="45718" anchor="ctr"/>
          <a:lstStyle/>
          <a:p>
            <a:pPr algn="ctr" eaLnBrk="1" hangingPunct="1"/>
            <a:r>
              <a:rPr lang="nl-NL" sz="14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Process</a:t>
            </a:r>
            <a:r>
              <a:rPr lang="nl-NL" sz="1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 Model</a:t>
            </a:r>
            <a:endParaRPr lang="en-US" sz="1400" b="1" dirty="0">
              <a:effectLst>
                <a:outerShdw blurRad="38100" dist="38100" dir="2700000" algn="tl">
                  <a:srgbClr val="DDDDDD"/>
                </a:outerShdw>
              </a:effectLst>
              <a:latin typeface="Verdana" charset="0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6205537" y="2554288"/>
            <a:ext cx="187166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7" tIns="45718" rIns="91437" bIns="45718" anchor="ctr"/>
          <a:lstStyle/>
          <a:p>
            <a:pPr algn="ctr" eaLnBrk="1" hangingPunct="1"/>
            <a:r>
              <a:rPr lang="nl-NL" sz="14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Organizational</a:t>
            </a:r>
            <a:r>
              <a:rPr lang="nl-NL" sz="1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 Model</a:t>
            </a:r>
            <a:endParaRPr lang="en-US" sz="1400" b="1" dirty="0">
              <a:effectLst>
                <a:outerShdw blurRad="38100" dist="38100" dir="2700000" algn="tl">
                  <a:srgbClr val="DDDDDD"/>
                </a:outerShdw>
              </a:effectLst>
              <a:latin typeface="Verdana" charset="0"/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5916613" y="3555837"/>
            <a:ext cx="21605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7" tIns="45718" rIns="91437" bIns="45718" anchor="ctr"/>
          <a:lstStyle/>
          <a:p>
            <a:pPr algn="ctr" eaLnBrk="1" hangingPunct="1"/>
            <a:r>
              <a:rPr lang="nl-NL" sz="14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Social</a:t>
            </a:r>
            <a:r>
              <a:rPr lang="nl-NL" sz="1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 Network</a:t>
            </a:r>
            <a:endParaRPr lang="en-US" sz="1400" b="1" dirty="0">
              <a:effectLst>
                <a:outerShdw blurRad="38100" dist="38100" dir="2700000" algn="tl">
                  <a:srgbClr val="DDDDDD"/>
                </a:outerShdw>
              </a:effectLst>
              <a:latin typeface="Verdana" charset="0"/>
            </a:endParaRPr>
          </a:p>
        </p:txBody>
      </p:sp>
      <p:sp>
        <p:nvSpPr>
          <p:cNvPr id="23" name="Sequential Access Storage 22"/>
          <p:cNvSpPr/>
          <p:nvPr/>
        </p:nvSpPr>
        <p:spPr>
          <a:xfrm>
            <a:off x="613352" y="1898331"/>
            <a:ext cx="1559100" cy="892813"/>
          </a:xfrm>
          <a:prstGeom prst="flowChartMagneticTap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Event</a:t>
            </a:r>
          </a:p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Log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550223"/>
            <a:ext cx="3200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Slide </a:t>
            </a:r>
            <a:r>
              <a:rPr lang="nl-NL" sz="1400" i="1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by</a:t>
            </a:r>
            <a:r>
              <a:rPr lang="nl-NL" sz="14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nl-NL" sz="14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Ana Karla </a:t>
            </a:r>
            <a:r>
              <a:rPr lang="nl-NL" sz="1400" i="1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Alves</a:t>
            </a:r>
            <a:r>
              <a:rPr lang="nl-NL" sz="14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de </a:t>
            </a:r>
            <a:r>
              <a:rPr lang="nl-NL" sz="1400" i="1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Medeiros</a:t>
            </a:r>
            <a:endParaRPr lang="en-US" sz="1400" dirty="0"/>
          </a:p>
        </p:txBody>
      </p:sp>
      <p:sp>
        <p:nvSpPr>
          <p:cNvPr id="25" name="Left Brace 24"/>
          <p:cNvSpPr/>
          <p:nvPr/>
        </p:nvSpPr>
        <p:spPr>
          <a:xfrm>
            <a:off x="2845649" y="1669671"/>
            <a:ext cx="564427" cy="4504064"/>
          </a:xfrm>
          <a:prstGeom prst="leftBrace">
            <a:avLst/>
          </a:prstGeom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1199406" y="2939563"/>
            <a:ext cx="658497" cy="108379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8430982">
            <a:off x="2245947" y="3505017"/>
            <a:ext cx="482114" cy="83483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MM900288917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09" y="4103877"/>
            <a:ext cx="1269343" cy="12693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000" y="5373220"/>
            <a:ext cx="2286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Process mining tool (</a:t>
            </a:r>
            <a:r>
              <a:rPr lang="en-US" sz="1600" dirty="0" err="1" smtClean="0"/>
              <a:t>ProM</a:t>
            </a:r>
            <a:r>
              <a:rPr lang="en-US" sz="1600" dirty="0" smtClean="0"/>
              <a:t>, Disco, IBM BPI)</a:t>
            </a:r>
          </a:p>
        </p:txBody>
      </p:sp>
    </p:spTree>
    <p:extLst>
      <p:ext uri="{BB962C8B-B14F-4D97-AF65-F5344CB8AC3E}">
        <p14:creationId xmlns:p14="http://schemas.microsoft.com/office/powerpoint/2010/main" val="3585524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25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Rules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8153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8001000" cy="990600"/>
          </a:xfrm>
        </p:spPr>
        <p:txBody>
          <a:bodyPr/>
          <a:lstStyle/>
          <a:p>
            <a:r>
              <a:rPr lang="en-US" sz="3600" dirty="0" smtClean="0"/>
              <a:t>Discovering Refined </a:t>
            </a:r>
            <a:r>
              <a:rPr lang="en-US" sz="4000" dirty="0" smtClean="0"/>
              <a:t>Temporal </a:t>
            </a:r>
            <a:r>
              <a:rPr lang="en-US" sz="3600" dirty="0" smtClean="0"/>
              <a:t>Rules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905000"/>
            <a:ext cx="8381999" cy="3962400"/>
          </a:xfrm>
        </p:spPr>
        <p:txBody>
          <a:bodyPr/>
          <a:lstStyle/>
          <a:p>
            <a:r>
              <a:rPr lang="en-US" dirty="0" smtClean="0"/>
              <a:t>Discover temporal rules that are frequently “activated” but not always “fulfilled”, e.g.</a:t>
            </a:r>
          </a:p>
          <a:p>
            <a:pPr lvl="1"/>
            <a:r>
              <a:rPr lang="en-US" dirty="0" smtClean="0"/>
              <a:t>When A occurs, eventually B occurs in 90% of cases</a:t>
            </a:r>
          </a:p>
          <a:p>
            <a:pPr lvl="2"/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en-US" dirty="0" smtClean="0">
                <a:ea typeface="ＭＳ ゴシック"/>
                <a:cs typeface="ＭＳ ゴシック"/>
              </a:rPr>
              <a:t>(A </a:t>
            </a:r>
            <a:r>
              <a:rPr lang="en-US" dirty="0" err="1" smtClean="0">
                <a:ea typeface="ＭＳ ゴシック"/>
                <a:cs typeface="ＭＳ ゴシック"/>
                <a:sym typeface="Wingdings"/>
              </a:rPr>
              <a:t></a:t>
            </a:r>
            <a:r>
              <a:rPr lang="en-US" dirty="0" smtClean="0">
                <a:ea typeface="ＭＳ ゴシック"/>
                <a:cs typeface="ＭＳ ゴシック"/>
                <a:sym typeface="Wingdings"/>
              </a:rPr>
              <a:t>    B) has 90% fulfillment ratio</a:t>
            </a:r>
            <a:endParaRPr lang="en-US" dirty="0" smtClean="0"/>
          </a:p>
          <a:p>
            <a:pPr lvl="1"/>
            <a:r>
              <a:rPr lang="en-US" dirty="0" smtClean="0"/>
              <a:t>Discover a rule that describes the remaining 10% of cases, e.g. using data attributes</a:t>
            </a:r>
          </a:p>
          <a:p>
            <a:pPr lvl="2"/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en-US" dirty="0" smtClean="0">
                <a:ea typeface="ＭＳ ゴシック"/>
                <a:cs typeface="ＭＳ ゴシック"/>
              </a:rPr>
              <a:t>(A [age &lt; 70] </a:t>
            </a:r>
            <a:r>
              <a:rPr lang="en-US" dirty="0" err="1" smtClean="0">
                <a:ea typeface="ＭＳ ゴシック"/>
                <a:cs typeface="ＭＳ ゴシック"/>
                <a:sym typeface="Wingdings"/>
              </a:rPr>
              <a:t></a:t>
            </a:r>
            <a:r>
              <a:rPr lang="en-US" dirty="0" smtClean="0">
                <a:ea typeface="ＭＳ ゴシック"/>
                <a:cs typeface="ＭＳ ゴシック"/>
                <a:sym typeface="Wingdings"/>
              </a:rPr>
              <a:t>    B) has 100% fulfillment ratio</a:t>
            </a:r>
            <a:endParaRPr lang="en-US" dirty="0" smtClean="0">
              <a:sym typeface="Wingdings"/>
            </a:endParaRPr>
          </a:p>
          <a:p>
            <a:pPr lvl="1"/>
            <a:endParaRPr lang="en-US" dirty="0" smtClean="0"/>
          </a:p>
        </p:txBody>
      </p:sp>
      <p:sp>
        <p:nvSpPr>
          <p:cNvPr id="4" name="Decision 3"/>
          <p:cNvSpPr/>
          <p:nvPr/>
        </p:nvSpPr>
        <p:spPr>
          <a:xfrm>
            <a:off x="2895600" y="3962400"/>
            <a:ext cx="228600" cy="304800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ecision 4"/>
          <p:cNvSpPr/>
          <p:nvPr/>
        </p:nvSpPr>
        <p:spPr>
          <a:xfrm>
            <a:off x="4343400" y="5334000"/>
            <a:ext cx="228600" cy="304800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213" y="609600"/>
            <a:ext cx="7596187" cy="790575"/>
          </a:xfrm>
        </p:spPr>
        <p:txBody>
          <a:bodyPr/>
          <a:lstStyle/>
          <a:p>
            <a:r>
              <a:rPr lang="en-US" dirty="0"/>
              <a:t>Now it’s </a:t>
            </a:r>
            <a:r>
              <a:rPr lang="en-US" dirty="0" smtClean="0"/>
              <a:t>better…</a:t>
            </a:r>
            <a:endParaRPr lang="en-US" dirty="0"/>
          </a:p>
        </p:txBody>
      </p:sp>
      <p:pic>
        <p:nvPicPr>
          <p:cNvPr id="4" name="Picture 3" descr="por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53631"/>
            <a:ext cx="7239000" cy="4899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770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Maggi</a:t>
            </a:r>
            <a:r>
              <a:rPr lang="en-US" dirty="0" smtClean="0"/>
              <a:t> et al. BPM’2013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/>
          <a:p>
            <a:r>
              <a:rPr lang="en-US" dirty="0" smtClean="0"/>
              <a:t>Discriminative Rules Mining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114800"/>
          </a:xfrm>
        </p:spPr>
        <p:txBody>
          <a:bodyPr/>
          <a:lstStyle/>
          <a:p>
            <a:r>
              <a:rPr lang="en-US" dirty="0" smtClean="0"/>
              <a:t>Given a log partitioned into classes</a:t>
            </a:r>
          </a:p>
          <a:p>
            <a:pPr lvl="1"/>
            <a:r>
              <a:rPr lang="en-US" dirty="0" smtClean="0"/>
              <a:t>e.g. good </a:t>
            </a:r>
            <a:r>
              <a:rPr lang="en-US" dirty="0" err="1" smtClean="0"/>
              <a:t>vs</a:t>
            </a:r>
            <a:r>
              <a:rPr lang="en-US" dirty="0" smtClean="0"/>
              <a:t> bad cases, on-time </a:t>
            </a:r>
            <a:r>
              <a:rPr lang="en-US" dirty="0" err="1" smtClean="0"/>
              <a:t>vs</a:t>
            </a:r>
            <a:r>
              <a:rPr lang="en-US" dirty="0" smtClean="0"/>
              <a:t> late cases</a:t>
            </a:r>
          </a:p>
          <a:p>
            <a:r>
              <a:rPr lang="en-US" dirty="0" smtClean="0"/>
              <a:t>Discover a set of temporal rules that distinguish one class from the other, e.g.</a:t>
            </a:r>
          </a:p>
          <a:p>
            <a:pPr lvl="2"/>
            <a:r>
              <a:rPr lang="en-US" dirty="0" smtClean="0"/>
              <a:t>Claims for house damage that end up in a complaint, are often those for which at two or more data entry errors are made by the customer when filing the claim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1"/>
            <a:ext cx="8001000" cy="1828799"/>
          </a:xfrm>
        </p:spPr>
        <p:txBody>
          <a:bodyPr/>
          <a:lstStyle/>
          <a:p>
            <a:r>
              <a:rPr lang="en-US" sz="4000" dirty="0" smtClean="0"/>
              <a:t>Mining Anomalous Software Development Issues </a:t>
            </a:r>
            <a:r>
              <a:rPr lang="en-US" sz="3200" dirty="0" smtClean="0"/>
              <a:t>(Sun et al. 2013)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1905000"/>
            <a:ext cx="7848599" cy="2286000"/>
          </a:xfrm>
        </p:spPr>
        <p:txBody>
          <a:bodyPr/>
          <a:lstStyle/>
          <a:p>
            <a:r>
              <a:rPr lang="en-US" sz="2800" dirty="0" smtClean="0"/>
              <a:t>Extract features from traces based on which events occur in the trace</a:t>
            </a:r>
          </a:p>
          <a:p>
            <a:r>
              <a:rPr lang="en-US" sz="2800" dirty="0" smtClean="0"/>
              <a:t>Apply a contrasting </a:t>
            </a:r>
            <a:r>
              <a:rPr lang="en-US" sz="2800" dirty="0" err="1" smtClean="0"/>
              <a:t>itemset</a:t>
            </a:r>
            <a:r>
              <a:rPr lang="en-US" sz="2800" dirty="0" smtClean="0"/>
              <a:t> mining technique </a:t>
            </a:r>
            <a:r>
              <a:rPr lang="en-US" sz="2800" dirty="0" err="1" smtClean="0">
                <a:sym typeface="Wingdings"/>
              </a:rPr>
              <a:t></a:t>
            </a:r>
            <a:r>
              <a:rPr lang="en-US" sz="2800" dirty="0" smtClean="0">
                <a:sym typeface="Wingdings"/>
              </a:rPr>
              <a:t> features in one class and not in the other</a:t>
            </a:r>
          </a:p>
          <a:p>
            <a:r>
              <a:rPr lang="en-US" sz="2800" dirty="0" smtClean="0">
                <a:sym typeface="Wingdings"/>
              </a:rPr>
              <a:t>Decision tree to construct readable rules</a:t>
            </a:r>
            <a:endParaRPr lang="en-US" sz="2800" dirty="0"/>
          </a:p>
        </p:txBody>
      </p:sp>
      <p:pic>
        <p:nvPicPr>
          <p:cNvPr id="4" name="Picture 3" descr="p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246" y="4343400"/>
            <a:ext cx="7126354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33425"/>
            <a:ext cx="7986464" cy="790575"/>
          </a:xfrm>
        </p:spPr>
        <p:txBody>
          <a:bodyPr/>
          <a:lstStyle/>
          <a:p>
            <a:r>
              <a:rPr lang="en-US" dirty="0" smtClean="0"/>
              <a:t>Where is the data?</a:t>
            </a:r>
            <a:endParaRPr lang="en-US" dirty="0"/>
          </a:p>
        </p:txBody>
      </p:sp>
      <p:pic>
        <p:nvPicPr>
          <p:cNvPr id="4" name="Picture 3" descr="Where is my da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11" y="2348880"/>
            <a:ext cx="7592529" cy="389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3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596187" cy="790575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041" y="1978496"/>
            <a:ext cx="7626423" cy="4114800"/>
          </a:xfrm>
        </p:spPr>
        <p:txBody>
          <a:bodyPr/>
          <a:lstStyle/>
          <a:p>
            <a:pPr lvl="0"/>
            <a:r>
              <a:rPr lang="en-US" dirty="0" smtClean="0"/>
              <a:t>Scalable algorithms for discovering FO-LTL rules</a:t>
            </a:r>
          </a:p>
          <a:p>
            <a:pPr lvl="1"/>
            <a:r>
              <a:rPr lang="en-US" dirty="0" smtClean="0"/>
              <a:t>Frequent rules (descriptive)</a:t>
            </a:r>
          </a:p>
          <a:p>
            <a:pPr lvl="1"/>
            <a:r>
              <a:rPr lang="en-US" dirty="0" smtClean="0"/>
              <a:t>Discriminative rules</a:t>
            </a:r>
          </a:p>
          <a:p>
            <a:pPr lvl="1"/>
            <a:r>
              <a:rPr lang="en-US" dirty="0" smtClean="0"/>
              <a:t>Other interestingness notions</a:t>
            </a:r>
            <a:endParaRPr lang="en-US" dirty="0"/>
          </a:p>
          <a:p>
            <a:pPr lvl="0"/>
            <a:r>
              <a:rPr lang="en-US" dirty="0" smtClean="0"/>
              <a:t>Interactive </a:t>
            </a:r>
            <a:r>
              <a:rPr lang="en-US" dirty="0"/>
              <a:t>business rule mining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772399" cy="790575"/>
          </a:xfrm>
        </p:spPr>
        <p:txBody>
          <a:bodyPr/>
          <a:lstStyle/>
          <a:p>
            <a:r>
              <a:rPr lang="en-US" dirty="0" smtClean="0"/>
              <a:t>Automated Process Discovery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A9F1-30A5-664E-BA80-ECBF2FF7106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tempor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146112"/>
            <a:ext cx="7194804" cy="2711888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11669"/>
              </p:ext>
            </p:extLst>
          </p:nvPr>
        </p:nvGraphicFramePr>
        <p:xfrm>
          <a:off x="76200" y="1340768"/>
          <a:ext cx="6656039" cy="3124198"/>
        </p:xfrm>
        <a:graphic>
          <a:graphicData uri="http://schemas.openxmlformats.org/drawingml/2006/table">
            <a:tbl>
              <a:tblPr/>
              <a:tblGrid>
                <a:gridCol w="535360"/>
                <a:gridCol w="1656184"/>
                <a:gridCol w="1512168"/>
                <a:gridCol w="1512168"/>
                <a:gridCol w="1440159"/>
              </a:tblGrid>
              <a:tr h="2004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CID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Task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Time Stamp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Attribute</a:t>
                      </a:r>
                      <a:r>
                        <a:rPr lang="en-US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 (amount)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Attribute2 (salary)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13219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Enter Loan Application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2007-11-09 T 11:20:10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13219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Retrieve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Applicant Data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2007-11-09 T 11:22:15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13220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Enter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Loan Application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2007-11-09 T 11:22:40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8792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13219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Compute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Installments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2007-11-09 T 11:22:45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92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13219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Notify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Eligibility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2007-11-09 T 11:23:00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8792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13219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Simple Application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2007-11-09 T 11:24:30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92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13220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Compute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Installements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2007-11-09 T 11:24:35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00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1" name="Lightning Bolt 40"/>
          <p:cNvSpPr/>
          <p:nvPr/>
        </p:nvSpPr>
        <p:spPr>
          <a:xfrm>
            <a:off x="179512" y="4509120"/>
            <a:ext cx="1071880" cy="906780"/>
          </a:xfrm>
          <a:prstGeom prst="lightningBol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/>
          <p:cNvSpPr txBox="1"/>
          <p:nvPr/>
        </p:nvSpPr>
        <p:spPr>
          <a:xfrm>
            <a:off x="6660232" y="3347700"/>
            <a:ext cx="2483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Issue 1: Data?</a:t>
            </a:r>
          </a:p>
        </p:txBody>
      </p:sp>
    </p:spTree>
    <p:extLst>
      <p:ext uri="{BB962C8B-B14F-4D97-AF65-F5344CB8AC3E}">
        <p14:creationId xmlns:p14="http://schemas.microsoft.com/office/powerpoint/2010/main" val="3271951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790575"/>
          </a:xfrm>
        </p:spPr>
        <p:txBody>
          <a:bodyPr/>
          <a:lstStyle/>
          <a:p>
            <a:r>
              <a:rPr lang="en-US" dirty="0" smtClean="0"/>
              <a:t>Issue 2: Complexity </a:t>
            </a:r>
            <a:endParaRPr lang="en-US" dirty="0"/>
          </a:p>
        </p:txBody>
      </p:sp>
      <p:pic>
        <p:nvPicPr>
          <p:cNvPr id="5" name="Picture 4" descr="processminingspaghet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47800"/>
            <a:ext cx="72390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237" y="692696"/>
            <a:ext cx="7596187" cy="790575"/>
          </a:xfrm>
        </p:spPr>
        <p:txBody>
          <a:bodyPr/>
          <a:lstStyle/>
          <a:p>
            <a:r>
              <a:rPr lang="en-US" dirty="0" smtClean="0"/>
              <a:t>Dealing with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229599" cy="1295400"/>
          </a:xfrm>
        </p:spPr>
        <p:txBody>
          <a:bodyPr/>
          <a:lstStyle/>
          <a:p>
            <a:r>
              <a:rPr lang="en-US" dirty="0" smtClean="0"/>
              <a:t>Question: How to cope with complexity in (information) system specifications?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38200" y="3048000"/>
            <a:ext cx="7696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497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Aggregate-Decompose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497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Generalize-Specialize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kern="0" dirty="0" smtClean="0">
                <a:solidFill>
                  <a:srgbClr val="004974"/>
                </a:solidFill>
              </a:rPr>
              <a:t>Special cases</a:t>
            </a:r>
          </a:p>
          <a:p>
            <a:pPr marL="1257300" lvl="2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497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Summarize by aggregating and ignoring “uninteresting” parts</a:t>
            </a:r>
          </a:p>
          <a:p>
            <a:pPr marL="1257300" lvl="2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kern="0" dirty="0" smtClean="0">
                <a:solidFill>
                  <a:srgbClr val="004974"/>
                </a:solidFill>
              </a:rPr>
              <a:t>Summarize by specializing and ignoring “uninteresting” specialized classes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497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Bottom-Line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905000"/>
            <a:ext cx="7696200" cy="24384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Do we want models</a:t>
            </a:r>
          </a:p>
          <a:p>
            <a:pPr algn="ctr">
              <a:buNone/>
            </a:pPr>
            <a:r>
              <a:rPr lang="en-US" dirty="0" smtClean="0"/>
              <a:t>or do we want insights?</a:t>
            </a:r>
            <a:endParaRPr lang="en-US" dirty="0"/>
          </a:p>
        </p:txBody>
      </p:sp>
      <p:pic>
        <p:nvPicPr>
          <p:cNvPr id="4" name="Picture 3" descr="mining_for_insigh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784600"/>
            <a:ext cx="4097867" cy="307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6581001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www.interactiveinsightsgroup.com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Discovering Business Rules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981200"/>
          <a:ext cx="8153399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Mining Decision Rules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7543800" cy="790575"/>
          </a:xfrm>
        </p:spPr>
        <p:txBody>
          <a:bodyPr/>
          <a:lstStyle/>
          <a:p>
            <a:r>
              <a:rPr lang="en-US" dirty="0" smtClean="0"/>
              <a:t>What’s missing?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A9F1-30A5-664E-BA80-ECBF2FF7106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tempor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8" y="2603500"/>
            <a:ext cx="8255000" cy="3111500"/>
          </a:xfrm>
          <a:prstGeom prst="rect">
            <a:avLst/>
          </a:prstGeom>
        </p:spPr>
      </p:pic>
      <p:grpSp>
        <p:nvGrpSpPr>
          <p:cNvPr id="7" name="Group 39"/>
          <p:cNvGrpSpPr/>
          <p:nvPr/>
        </p:nvGrpSpPr>
        <p:grpSpPr>
          <a:xfrm>
            <a:off x="978263" y="2594081"/>
            <a:ext cx="2916404" cy="2677963"/>
            <a:chOff x="978263" y="1866393"/>
            <a:chExt cx="2916404" cy="2677963"/>
          </a:xfrm>
        </p:grpSpPr>
        <p:sp>
          <p:nvSpPr>
            <p:cNvPr id="3" name="Snip Single Corner Rectangle 2"/>
            <p:cNvSpPr/>
            <p:nvPr/>
          </p:nvSpPr>
          <p:spPr>
            <a:xfrm>
              <a:off x="3083649" y="1867618"/>
              <a:ext cx="811018" cy="387907"/>
            </a:xfrm>
            <a:prstGeom prst="snip1Rect">
              <a:avLst>
                <a:gd name="adj" fmla="val 24708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 cmpd="sng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tIns="0" rtlCol="0" anchor="ctr"/>
            <a:lstStyle/>
            <a:p>
              <a:pPr algn="ctr"/>
              <a:endParaRPr lang="en-US" dirty="0" smtClean="0"/>
            </a:p>
          </p:txBody>
        </p:sp>
        <p:cxnSp>
          <p:nvCxnSpPr>
            <p:cNvPr id="13" name="Elbow Connector 12"/>
            <p:cNvCxnSpPr/>
            <p:nvPr/>
          </p:nvCxnSpPr>
          <p:spPr>
            <a:xfrm>
              <a:off x="3783263" y="1867618"/>
              <a:ext cx="111404" cy="89347"/>
            </a:xfrm>
            <a:prstGeom prst="bentConnector3">
              <a:avLst>
                <a:gd name="adj1" fmla="val 2000"/>
              </a:avLst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190596" y="1907947"/>
              <a:ext cx="5951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/>
                  <a:cs typeface="Arial"/>
                </a:rPr>
                <a:t>salary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7" name="Snip Single Corner Rectangle 16"/>
            <p:cNvSpPr/>
            <p:nvPr/>
          </p:nvSpPr>
          <p:spPr>
            <a:xfrm>
              <a:off x="2077453" y="1866393"/>
              <a:ext cx="811018" cy="387907"/>
            </a:xfrm>
            <a:prstGeom prst="snip1Rect">
              <a:avLst>
                <a:gd name="adj" fmla="val 24708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 cmpd="sng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tIns="0" rtlCol="0" anchor="ctr"/>
            <a:lstStyle/>
            <a:p>
              <a:pPr algn="ctr"/>
              <a:endParaRPr lang="en-US" dirty="0" smtClean="0"/>
            </a:p>
          </p:txBody>
        </p:sp>
        <p:cxnSp>
          <p:nvCxnSpPr>
            <p:cNvPr id="18" name="Elbow Connector 17"/>
            <p:cNvCxnSpPr/>
            <p:nvPr/>
          </p:nvCxnSpPr>
          <p:spPr>
            <a:xfrm>
              <a:off x="2777067" y="1866393"/>
              <a:ext cx="111404" cy="89347"/>
            </a:xfrm>
            <a:prstGeom prst="bentConnector3">
              <a:avLst>
                <a:gd name="adj1" fmla="val 2000"/>
              </a:avLst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264608" y="1906722"/>
              <a:ext cx="4414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/>
                  <a:cs typeface="Arial"/>
                </a:rPr>
                <a:t>age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20" name="Snip Single Corner Rectangle 19"/>
            <p:cNvSpPr/>
            <p:nvPr/>
          </p:nvSpPr>
          <p:spPr>
            <a:xfrm>
              <a:off x="2533532" y="4156449"/>
              <a:ext cx="811018" cy="387907"/>
            </a:xfrm>
            <a:prstGeom prst="snip1Rect">
              <a:avLst>
                <a:gd name="adj" fmla="val 24708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 cmpd="sng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tIns="0" rtlCol="0" anchor="ctr"/>
            <a:lstStyle/>
            <a:p>
              <a:pPr algn="ctr"/>
              <a:endParaRPr lang="en-US" dirty="0" smtClean="0"/>
            </a:p>
          </p:txBody>
        </p:sp>
        <p:cxnSp>
          <p:nvCxnSpPr>
            <p:cNvPr id="21" name="Elbow Connector 20"/>
            <p:cNvCxnSpPr/>
            <p:nvPr/>
          </p:nvCxnSpPr>
          <p:spPr>
            <a:xfrm>
              <a:off x="3233146" y="4156449"/>
              <a:ext cx="111404" cy="89347"/>
            </a:xfrm>
            <a:prstGeom prst="bentConnector3">
              <a:avLst>
                <a:gd name="adj1" fmla="val 2000"/>
              </a:avLst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489759" y="4196778"/>
              <a:ext cx="92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/>
                  <a:cs typeface="Arial"/>
                </a:rPr>
                <a:t>installment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23" name="Snip Single Corner Rectangle 22"/>
            <p:cNvSpPr/>
            <p:nvPr/>
          </p:nvSpPr>
          <p:spPr>
            <a:xfrm>
              <a:off x="978263" y="2383792"/>
              <a:ext cx="811018" cy="387907"/>
            </a:xfrm>
            <a:prstGeom prst="snip1Rect">
              <a:avLst>
                <a:gd name="adj" fmla="val 24708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 cmpd="sng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tIns="0" rtlCol="0" anchor="ctr"/>
            <a:lstStyle/>
            <a:p>
              <a:pPr algn="ctr"/>
              <a:endParaRPr lang="en-US" dirty="0" smtClean="0"/>
            </a:p>
          </p:txBody>
        </p:sp>
        <p:cxnSp>
          <p:nvCxnSpPr>
            <p:cNvPr id="24" name="Elbow Connector 23"/>
            <p:cNvCxnSpPr/>
            <p:nvPr/>
          </p:nvCxnSpPr>
          <p:spPr>
            <a:xfrm>
              <a:off x="1677877" y="2383792"/>
              <a:ext cx="111404" cy="89347"/>
            </a:xfrm>
            <a:prstGeom prst="bentConnector3">
              <a:avLst>
                <a:gd name="adj1" fmla="val 2000"/>
              </a:avLst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029587" y="2424121"/>
              <a:ext cx="697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/>
                  <a:cs typeface="Arial"/>
                </a:rPr>
                <a:t>amount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26" name="Snip Single Corner Rectangle 25"/>
            <p:cNvSpPr/>
            <p:nvPr/>
          </p:nvSpPr>
          <p:spPr>
            <a:xfrm>
              <a:off x="978263" y="3724558"/>
              <a:ext cx="811018" cy="387907"/>
            </a:xfrm>
            <a:prstGeom prst="snip1Rect">
              <a:avLst>
                <a:gd name="adj" fmla="val 24708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 cmpd="sng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tIns="0" rtlCol="0" anchor="ctr"/>
            <a:lstStyle/>
            <a:p>
              <a:pPr algn="ctr"/>
              <a:endParaRPr lang="en-US" dirty="0" smtClean="0"/>
            </a:p>
          </p:txBody>
        </p:sp>
        <p:cxnSp>
          <p:nvCxnSpPr>
            <p:cNvPr id="27" name="Elbow Connector 26"/>
            <p:cNvCxnSpPr/>
            <p:nvPr/>
          </p:nvCxnSpPr>
          <p:spPr>
            <a:xfrm>
              <a:off x="1677877" y="3724558"/>
              <a:ext cx="111404" cy="89347"/>
            </a:xfrm>
            <a:prstGeom prst="bentConnector3">
              <a:avLst>
                <a:gd name="adj1" fmla="val 2000"/>
              </a:avLst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104290" y="3764887"/>
              <a:ext cx="6039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/>
                  <a:cs typeface="Arial"/>
                </a:rPr>
                <a:t>length</a:t>
              </a:r>
              <a:endParaRPr lang="en-US" sz="1200" dirty="0">
                <a:latin typeface="Arial"/>
                <a:cs typeface="Arial"/>
              </a:endParaRPr>
            </a:p>
          </p:txBody>
        </p:sp>
        <p:cxnSp>
          <p:nvCxnSpPr>
            <p:cNvPr id="30" name="Straight Arrow Connector 29"/>
            <p:cNvCxnSpPr>
              <a:endCxn id="23" idx="1"/>
            </p:cNvCxnSpPr>
            <p:nvPr/>
          </p:nvCxnSpPr>
          <p:spPr>
            <a:xfrm flipV="1">
              <a:off x="1383772" y="2771699"/>
              <a:ext cx="0" cy="24234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391841" y="3506029"/>
              <a:ext cx="0" cy="218529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2700516" y="2254300"/>
              <a:ext cx="0" cy="24234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3248006" y="2254300"/>
              <a:ext cx="0" cy="24234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20" idx="3"/>
            </p:cNvCxnSpPr>
            <p:nvPr/>
          </p:nvCxnSpPr>
          <p:spPr>
            <a:xfrm>
              <a:off x="2939041" y="3925649"/>
              <a:ext cx="0" cy="23080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46"/>
          <p:cNvGrpSpPr/>
          <p:nvPr/>
        </p:nvGrpSpPr>
        <p:grpSpPr>
          <a:xfrm>
            <a:off x="3932019" y="2333646"/>
            <a:ext cx="2663436" cy="3012856"/>
            <a:chOff x="3932019" y="1605958"/>
            <a:chExt cx="2663436" cy="3012856"/>
          </a:xfrm>
        </p:grpSpPr>
        <p:sp>
          <p:nvSpPr>
            <p:cNvPr id="41" name="Oval 40"/>
            <p:cNvSpPr/>
            <p:nvPr/>
          </p:nvSpPr>
          <p:spPr>
            <a:xfrm>
              <a:off x="3932019" y="2701120"/>
              <a:ext cx="811564" cy="1112785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783891" y="3506029"/>
              <a:ext cx="811564" cy="1112785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426098" y="1605958"/>
              <a:ext cx="1624770" cy="1083088"/>
            </a:xfrm>
            <a:custGeom>
              <a:avLst/>
              <a:gdLst>
                <a:gd name="connsiteX0" fmla="*/ 0 w 1624770"/>
                <a:gd name="connsiteY0" fmla="*/ 1083088 h 1083088"/>
                <a:gd name="connsiteX1" fmla="*/ 915100 w 1624770"/>
                <a:gd name="connsiteY1" fmla="*/ 280109 h 1083088"/>
                <a:gd name="connsiteX2" fmla="*/ 485563 w 1624770"/>
                <a:gd name="connsiteY2" fmla="*/ 821653 h 1083088"/>
                <a:gd name="connsiteX3" fmla="*/ 1624770 w 1624770"/>
                <a:gd name="connsiteY3" fmla="*/ 0 h 108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4770" h="1083088">
                  <a:moveTo>
                    <a:pt x="0" y="1083088"/>
                  </a:moveTo>
                  <a:cubicBezTo>
                    <a:pt x="417086" y="703384"/>
                    <a:pt x="834173" y="323681"/>
                    <a:pt x="915100" y="280109"/>
                  </a:cubicBezTo>
                  <a:cubicBezTo>
                    <a:pt x="996027" y="236536"/>
                    <a:pt x="367285" y="868338"/>
                    <a:pt x="485563" y="821653"/>
                  </a:cubicBezTo>
                  <a:cubicBezTo>
                    <a:pt x="603841" y="774968"/>
                    <a:pt x="1624770" y="0"/>
                    <a:pt x="1624770" y="0"/>
                  </a:cubicBezTo>
                </a:path>
              </a:pathLst>
            </a:custGeom>
            <a:ln>
              <a:solidFill>
                <a:srgbClr val="FF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733084" y="1661980"/>
              <a:ext cx="473361" cy="1811371"/>
            </a:xfrm>
            <a:custGeom>
              <a:avLst/>
              <a:gdLst>
                <a:gd name="connsiteX0" fmla="*/ 411161 w 473361"/>
                <a:gd name="connsiteY0" fmla="*/ 1811371 h 1811371"/>
                <a:gd name="connsiteX1" fmla="*/ 300 w 473361"/>
                <a:gd name="connsiteY1" fmla="*/ 933696 h 1811371"/>
                <a:gd name="connsiteX2" fmla="*/ 467188 w 473361"/>
                <a:gd name="connsiteY2" fmla="*/ 1325848 h 1811371"/>
                <a:gd name="connsiteX3" fmla="*/ 280432 w 473361"/>
                <a:gd name="connsiteY3" fmla="*/ 0 h 1811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3361" h="1811371">
                  <a:moveTo>
                    <a:pt x="411161" y="1811371"/>
                  </a:moveTo>
                  <a:cubicBezTo>
                    <a:pt x="201061" y="1412993"/>
                    <a:pt x="-9038" y="1014616"/>
                    <a:pt x="300" y="933696"/>
                  </a:cubicBezTo>
                  <a:cubicBezTo>
                    <a:pt x="9638" y="852776"/>
                    <a:pt x="420499" y="1481464"/>
                    <a:pt x="467188" y="1325848"/>
                  </a:cubicBezTo>
                  <a:cubicBezTo>
                    <a:pt x="513877" y="1170232"/>
                    <a:pt x="280432" y="0"/>
                    <a:pt x="280432" y="0"/>
                  </a:cubicBezTo>
                </a:path>
              </a:pathLst>
            </a:custGeom>
            <a:ln>
              <a:solidFill>
                <a:srgbClr val="FF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424033" y="1588412"/>
            <a:ext cx="125366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800000"/>
                </a:solidFill>
              </a:rPr>
              <a:t>Decision</a:t>
            </a:r>
          </a:p>
          <a:p>
            <a:pPr algn="ctr"/>
            <a:r>
              <a:rPr lang="en-US" sz="2000" b="1" dirty="0" smtClean="0">
                <a:solidFill>
                  <a:srgbClr val="800000"/>
                </a:solidFill>
              </a:rPr>
              <a:t>points</a:t>
            </a:r>
            <a:endParaRPr lang="en-US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5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theme/theme1.xml><?xml version="1.0" encoding="utf-8"?>
<a:theme xmlns:a="http://schemas.openxmlformats.org/drawingml/2006/main" name="ut_pp3_eng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ut_pp3_eng</Template>
  <TotalTime>4164</TotalTime>
  <Words>1210</Words>
  <Application>Microsoft Macintosh PowerPoint</Application>
  <PresentationFormat>On-screen Show (4:3)</PresentationFormat>
  <Paragraphs>445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ut_pp3_eng</vt:lpstr>
      <vt:lpstr>Beyond Process Mining: Discovering Business Rules From Event Logs</vt:lpstr>
      <vt:lpstr>Business Process Mining</vt:lpstr>
      <vt:lpstr>Automated Process Discovery</vt:lpstr>
      <vt:lpstr>Issue 2: Complexity </vt:lpstr>
      <vt:lpstr>Dealing with Complexity</vt:lpstr>
      <vt:lpstr>Bottom-Line</vt:lpstr>
      <vt:lpstr>Discovering Business Rules</vt:lpstr>
      <vt:lpstr>Mining Decision Rules</vt:lpstr>
      <vt:lpstr>What’s missing?</vt:lpstr>
      <vt:lpstr>ProM’s Decision Miner</vt:lpstr>
      <vt:lpstr>ProM’s Decision Miner / 2</vt:lpstr>
      <vt:lpstr>ProM’s Decision Miner – Limitations</vt:lpstr>
      <vt:lpstr>Generalized Decision Rule Mining in Business Processes</vt:lpstr>
      <vt:lpstr>Daikon: Mining Likely Invariants</vt:lpstr>
      <vt:lpstr>Mining Descriptive Temporal Rules</vt:lpstr>
      <vt:lpstr>Problem Statement</vt:lpstr>
      <vt:lpstr>DeclareMiner (Maggi et al. 2011)</vt:lpstr>
      <vt:lpstr>Oh no! Not again!</vt:lpstr>
      <vt:lpstr>What went wrong?</vt:lpstr>
      <vt:lpstr>Interesting Rules</vt:lpstr>
      <vt:lpstr>Discovering Refined Temporal Rules</vt:lpstr>
      <vt:lpstr>Now it’s better…</vt:lpstr>
      <vt:lpstr>Discriminative Rules Mining</vt:lpstr>
      <vt:lpstr>Problem Statement</vt:lpstr>
      <vt:lpstr>Mining Anomalous Software Development Issues (Sun et al. 2013)</vt:lpstr>
      <vt:lpstr>Where is the data?</vt:lpstr>
      <vt:lpstr>Challenges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Merging of business process models</dc:title>
  <dc:creator>Reina</dc:creator>
  <cp:lastModifiedBy>Marlon Dumas</cp:lastModifiedBy>
  <cp:revision>415</cp:revision>
  <dcterms:created xsi:type="dcterms:W3CDTF">2013-05-26T20:27:53Z</dcterms:created>
  <dcterms:modified xsi:type="dcterms:W3CDTF">2013-10-26T07:13:10Z</dcterms:modified>
</cp:coreProperties>
</file>