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91" r:id="rId3"/>
    <p:sldId id="281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000000"/>
    <a:srgbClr val="FFFFFF"/>
    <a:srgbClr val="2D63A2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5" autoAdjust="0"/>
    <p:restoredTop sz="86175" autoAdjust="0"/>
  </p:normalViewPr>
  <p:slideViewPr>
    <p:cSldViewPr>
      <p:cViewPr varScale="1">
        <p:scale>
          <a:sx n="118" d="100"/>
          <a:sy n="118" d="100"/>
        </p:scale>
        <p:origin x="126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Non-interactive ZK with Quantum Random Oracles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534400" cy="2457450"/>
          </a:xfrm>
        </p:spPr>
        <p:txBody>
          <a:bodyPr anchor="b" anchorCtr="0">
            <a:normAutofit/>
          </a:bodyPr>
          <a:lstStyle/>
          <a:p>
            <a:r>
              <a:rPr lang="en-US" sz="4000" dirty="0"/>
              <a:t>Non-interactive </a:t>
            </a:r>
            <a:r>
              <a:rPr lang="en-US" sz="4000" dirty="0" smtClean="0"/>
              <a:t>zero-knowledge</a:t>
            </a:r>
            <a:br>
              <a:rPr lang="en-US" sz="4000" dirty="0" smtClean="0"/>
            </a:br>
            <a:r>
              <a:rPr lang="en-US" sz="4000" dirty="0" smtClean="0"/>
              <a:t>with </a:t>
            </a:r>
            <a:r>
              <a:rPr lang="en-US" sz="4000" dirty="0"/>
              <a:t>quantum random oracles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Dominique Unruh</a:t>
            </a:r>
          </a:p>
          <a:p>
            <a:r>
              <a:rPr lang="en-US" sz="2400" dirty="0" smtClean="0"/>
              <a:t>University of Tartu</a:t>
            </a:r>
          </a:p>
          <a:p>
            <a:endParaRPr lang="en-US" sz="2400" dirty="0"/>
          </a:p>
          <a:p>
            <a:r>
              <a:rPr lang="en-US" sz="2400" dirty="0" smtClean="0"/>
              <a:t>With </a:t>
            </a:r>
            <a:r>
              <a:rPr lang="en-US" sz="2400" dirty="0" err="1" smtClean="0"/>
              <a:t>Andris</a:t>
            </a:r>
            <a:r>
              <a:rPr lang="en-US" sz="2400" dirty="0" smtClean="0"/>
              <a:t> </a:t>
            </a:r>
            <a:r>
              <a:rPr lang="en-US" sz="2400" dirty="0" err="1" smtClean="0"/>
              <a:t>Ambainis</a:t>
            </a:r>
            <a:r>
              <a:rPr lang="en-US" sz="2400" dirty="0" smtClean="0"/>
              <a:t>, </a:t>
            </a:r>
            <a:r>
              <a:rPr lang="en-US" sz="2400" dirty="0" err="1" smtClean="0"/>
              <a:t>Ansis</a:t>
            </a:r>
            <a:r>
              <a:rPr lang="en-US" sz="2400" dirty="0" smtClean="0"/>
              <a:t> </a:t>
            </a:r>
            <a:r>
              <a:rPr lang="en-US" sz="2400" dirty="0" err="1" smtClean="0"/>
              <a:t>Rosmanis</a:t>
            </a:r>
            <a:endParaRPr lang="en-US" sz="2400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Estonian Theory Days</a:t>
            </a:r>
          </a:p>
        </p:txBody>
      </p:sp>
      <p:sp>
        <p:nvSpPr>
          <p:cNvPr id="6" name="Rounded Rectangle 5"/>
          <p:cNvSpPr/>
          <p:nvPr/>
        </p:nvSpPr>
        <p:spPr>
          <a:xfrm rot="1173135">
            <a:off x="6296773" y="3566595"/>
            <a:ext cx="2937748" cy="1706010"/>
          </a:xfrm>
          <a:prstGeom prst="roundRect">
            <a:avLst/>
          </a:prstGeom>
          <a:solidFill>
            <a:srgbClr val="C00000">
              <a:alpha val="10980"/>
            </a:srgb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+mj-lt"/>
                <a:ea typeface="Arial Unicode MS"/>
                <a:cs typeface="Arial Unicode MS"/>
              </a:rPr>
              <a:t>WORK IN PROGRESS!</a:t>
            </a:r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“one-pick trick”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Grover: Quantum algorithm for searching</a:t>
            </a:r>
          </a:p>
          <a:p>
            <a:endParaRPr lang="en-US" sz="1800" dirty="0" smtClean="0"/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 smtClean="0"/>
              <a:t>First step of Grover produces a state</a:t>
            </a:r>
            <a:br>
              <a:rPr lang="en-US" dirty="0" smtClean="0"/>
            </a:br>
            <a:r>
              <a:rPr lang="en-US" dirty="0" smtClean="0"/>
              <a:t>encoding the search space</a:t>
            </a:r>
          </a:p>
          <a:p>
            <a:endParaRPr lang="en-US" sz="1600" dirty="0" smtClean="0"/>
          </a:p>
          <a:p>
            <a:r>
              <a:rPr lang="en-US" dirty="0" smtClean="0"/>
              <a:t>This state (plus modified Grover)</a:t>
            </a:r>
            <a:br>
              <a:rPr lang="en-US" dirty="0" smtClean="0"/>
            </a:br>
            <a:r>
              <a:rPr lang="en-US" dirty="0" smtClean="0"/>
              <a:t>implements “one-pick trick”</a:t>
            </a:r>
          </a:p>
          <a:p>
            <a:endParaRPr lang="en-US" sz="1600" dirty="0"/>
          </a:p>
          <a:p>
            <a:r>
              <a:rPr lang="en-US" dirty="0" smtClean="0"/>
              <a:t>Hard part: Prove “can’t find two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ea typeface="Arial Unicode MS"/>
                <a:cs typeface="Times New Roman" pitchFamily="18" charset="0"/>
              </a:rPr>
              <a:t>∈</a:t>
            </a:r>
            <a:r>
              <a:rPr lang="en-US" i="1" dirty="0">
                <a:latin typeface="Times New Roman" pitchFamily="18" charset="0"/>
                <a:ea typeface="Arial Unicode MS"/>
                <a:cs typeface="Times New Roman" pitchFamily="18" charset="0"/>
              </a:rPr>
              <a:t>S</a:t>
            </a:r>
            <a:r>
              <a:rPr lang="en-US" dirty="0" smtClean="0"/>
              <a:t>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efficient quantum NIZK?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295400"/>
            <a:ext cx="3657600" cy="3657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random oracle NIZK</a:t>
            </a:r>
            <a:br>
              <a:rPr lang="en-US" dirty="0" smtClean="0"/>
            </a:br>
            <a:r>
              <a:rPr lang="en-US" dirty="0" smtClean="0"/>
              <a:t>broken?</a:t>
            </a:r>
          </a:p>
          <a:p>
            <a:endParaRPr lang="en-US" dirty="0"/>
          </a:p>
          <a:p>
            <a:r>
              <a:rPr lang="en-US" dirty="0" smtClean="0"/>
              <a:t>No: under extra conditions,</a:t>
            </a:r>
            <a:br>
              <a:rPr lang="en-US" dirty="0" smtClean="0"/>
            </a:br>
            <a:r>
              <a:rPr lang="en-US" dirty="0" smtClean="0"/>
              <a:t>Fiat-Shamir and </a:t>
            </a:r>
            <a:r>
              <a:rPr lang="en-US" dirty="0" err="1" smtClean="0"/>
              <a:t>Fischlin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might</a:t>
            </a:r>
            <a:r>
              <a:rPr lang="en-US" dirty="0" smtClean="0"/>
              <a:t> work (</a:t>
            </a:r>
            <a:r>
              <a:rPr lang="en-US" b="1" dirty="0" smtClean="0"/>
              <a:t>no proof idea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We found a provable new construction</a:t>
            </a:r>
            <a:br>
              <a:rPr lang="en-US" dirty="0" smtClean="0"/>
            </a:br>
            <a:r>
              <a:rPr lang="en-US" dirty="0" smtClean="0"/>
              <a:t>(less efficient)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43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15917" y="762000"/>
            <a:ext cx="6312177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Classical</a:t>
            </a:r>
            <a:br>
              <a:rPr lang="en-US" sz="13800" b="1" dirty="0" smtClean="0"/>
            </a:br>
            <a:r>
              <a:rPr lang="en-US" sz="13800" b="1" dirty="0" smtClean="0"/>
              <a:t>Crypto</a:t>
            </a:r>
            <a:endParaRPr lang="en-US" sz="13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14104" y="5373469"/>
            <a:ext cx="2720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(Quick intro.)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997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Non-interactive zero-knowledge (NIZK)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8055" y="1447800"/>
            <a:ext cx="33530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Statement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/>
              <a:t> (math. fact)</a:t>
            </a:r>
          </a:p>
          <a:p>
            <a:endParaRPr lang="en-US" sz="2400" b="1" dirty="0"/>
          </a:p>
          <a:p>
            <a:r>
              <a:rPr lang="en-US" sz="2400" b="1" dirty="0" smtClean="0"/>
              <a:t>Witness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400" b="1" dirty="0" smtClean="0"/>
              <a:t> (proof of fact)</a:t>
            </a:r>
            <a:endParaRPr lang="en-US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495800" y="1447800"/>
            <a:ext cx="906518" cy="1295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51152" y="1676400"/>
            <a:ext cx="492248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51152" y="2438400"/>
            <a:ext cx="492248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03752" y="2095500"/>
            <a:ext cx="492248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1828800"/>
            <a:ext cx="1590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ZK</a:t>
            </a:r>
            <a:r>
              <a:rPr lang="en-US" b="1" dirty="0" smtClean="0"/>
              <a:t> proof  of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989324" y="3124200"/>
            <a:ext cx="2708152" cy="1905000"/>
          </a:xfrm>
          <a:prstGeom prst="wedgeRoundRectCallout">
            <a:avLst>
              <a:gd name="adj1" fmla="val 77975"/>
              <a:gd name="adj2" fmla="val -93086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Zero-knowledge</a:t>
            </a:r>
          </a:p>
          <a:p>
            <a:endParaRPr lang="en-US" sz="2000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Proof leaks nothing</a:t>
            </a:r>
            <a:br>
              <a:rPr lang="en-US" sz="2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about witness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6012243" y="3276600"/>
            <a:ext cx="2369757" cy="1600200"/>
          </a:xfrm>
          <a:prstGeom prst="wedgeRoundRectCallout">
            <a:avLst>
              <a:gd name="adj1" fmla="val -4306"/>
              <a:gd name="adj2" fmla="val -112233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u="sng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Soundness</a:t>
            </a:r>
          </a:p>
          <a:p>
            <a:endParaRPr lang="en-US" sz="2000" dirty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Hard to prove</a:t>
            </a:r>
            <a:br>
              <a:rPr lang="en-US" sz="2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0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wrong statements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5608637"/>
            <a:ext cx="8229600" cy="71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Uses:</a:t>
            </a:r>
            <a:r>
              <a:rPr lang="en-US" b="1" dirty="0" smtClean="0"/>
              <a:t> </a:t>
            </a:r>
            <a:r>
              <a:rPr lang="en-US" dirty="0" smtClean="0"/>
              <a:t>Proving honest behavior, signatures, 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5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efficient NIZK:  Sigma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61377" y="2052935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61377" y="2757785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861377" y="3500735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2219" y="1671935"/>
            <a:ext cx="159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commitment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033571" y="2388453"/>
            <a:ext cx="11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challenge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056655" y="3141100"/>
            <a:ext cx="1133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response</a:t>
            </a:r>
            <a:endParaRPr lang="en-US" sz="2000" dirty="0"/>
          </a:p>
        </p:txBody>
      </p:sp>
      <p:pic>
        <p:nvPicPr>
          <p:cNvPr id="12" name="Picture 11" descr="Aristocat-Ma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05858"/>
            <a:ext cx="1493838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277058" y="3272135"/>
            <a:ext cx="1025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 smtClean="0"/>
              <a:t>Prover</a:t>
            </a:r>
            <a:endParaRPr lang="en-US" sz="2400" b="1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4618037"/>
            <a:ext cx="8229600" cy="216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+mj-lt"/>
              </a:rPr>
              <a:t>“Special soundness”:	</a:t>
            </a:r>
            <a:r>
              <a:rPr lang="en-US" dirty="0" smtClean="0">
                <a:latin typeface="+mj-lt"/>
              </a:rPr>
              <a:t>Two different responses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				allow to compute witness</a:t>
            </a:r>
            <a:endParaRPr lang="en-US" dirty="0">
              <a:latin typeface="+mj-lt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+mj-lt"/>
                <a:ea typeface="Arial Unicode MS"/>
                <a:cs typeface="Arial Unicode MS"/>
              </a:rPr>
              <a:t>⇒ For wrong statement, </a:t>
            </a:r>
            <a:r>
              <a:rPr lang="en-US" dirty="0" err="1" smtClean="0">
                <a:latin typeface="+mj-lt"/>
                <a:ea typeface="Arial Unicode MS"/>
                <a:cs typeface="Arial Unicode MS"/>
              </a:rPr>
              <a:t>prover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 fails </a:t>
            </a:r>
            <a:r>
              <a:rPr lang="en-US" dirty="0" err="1" smtClean="0">
                <a:latin typeface="+mj-lt"/>
                <a:ea typeface="Arial Unicode MS"/>
                <a:cs typeface="Arial Unicode MS"/>
              </a:rPr>
              <a:t>w.h.p</a:t>
            </a:r>
            <a:r>
              <a:rPr lang="en-US" dirty="0" smtClean="0">
                <a:latin typeface="+mj-lt"/>
                <a:ea typeface="Arial Unicode MS"/>
                <a:cs typeface="Arial Unicode MS"/>
              </a:rPr>
              <a:t>.</a:t>
            </a:r>
            <a:endParaRPr lang="en-US" dirty="0" smtClean="0">
              <a:latin typeface="+mj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861377" y="3500735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Disney_Aristocats_Alley_C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642" y="1824336"/>
            <a:ext cx="1224758" cy="162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780910" y="3272135"/>
            <a:ext cx="1129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Verifier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585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efficient NIZK:  Random Oracles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hash function as </a:t>
            </a:r>
            <a:r>
              <a:rPr lang="en-US" b="1" dirty="0" smtClean="0"/>
              <a:t>random function H</a:t>
            </a:r>
          </a:p>
          <a:p>
            <a:r>
              <a:rPr lang="en-US" dirty="0" smtClean="0"/>
              <a:t>Many useful proof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 descr="Disney_Aristocats_Alley_C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988133" cy="131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62600" y="3237468"/>
            <a:ext cx="1114408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500" b="1" dirty="0" smtClean="0"/>
              <a:t>H</a:t>
            </a:r>
            <a:endParaRPr lang="en-US" sz="115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124200" y="3886200"/>
            <a:ext cx="25146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52436" y="3429000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124200" y="4495800"/>
            <a:ext cx="24384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6200" y="3975987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4495800" y="2819400"/>
            <a:ext cx="1624004" cy="418068"/>
          </a:xfrm>
          <a:prstGeom prst="wedgeRoundRectCallout">
            <a:avLst>
              <a:gd name="adj1" fmla="val -51203"/>
              <a:gd name="adj2" fmla="val 141482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Learn queries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4324118" y="5181600"/>
            <a:ext cx="2229082" cy="990600"/>
          </a:xfrm>
          <a:prstGeom prst="wedgeRoundRectCallout">
            <a:avLst>
              <a:gd name="adj1" fmla="val -51561"/>
              <a:gd name="adj2" fmla="val -117094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Insert “special” answers</a:t>
            </a:r>
            <a:b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(“programming”)</a:t>
            </a:r>
          </a:p>
        </p:txBody>
      </p:sp>
      <p:grpSp>
        <p:nvGrpSpPr>
          <p:cNvPr id="15" name="Group 14"/>
          <p:cNvGrpSpPr/>
          <p:nvPr/>
        </p:nvGrpSpPr>
        <p:grpSpPr>
          <a:xfrm flipH="1">
            <a:off x="6781800" y="3810000"/>
            <a:ext cx="914400" cy="685800"/>
            <a:chOff x="2286000" y="3009900"/>
            <a:chExt cx="2367168" cy="1773965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2286000" y="4783865"/>
              <a:ext cx="2367168" cy="0"/>
            </a:xfrm>
            <a:prstGeom prst="line">
              <a:avLst/>
            </a:prstGeom>
            <a:ln w="38100">
              <a:solidFill>
                <a:srgbClr val="2D63A2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286000" y="3009900"/>
              <a:ext cx="2367168" cy="0"/>
            </a:xfrm>
            <a:prstGeom prst="line">
              <a:avLst/>
            </a:prstGeom>
            <a:ln w="38100">
              <a:solidFill>
                <a:srgbClr val="2D63A2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286000" y="3009900"/>
              <a:ext cx="0" cy="1773965"/>
            </a:xfrm>
            <a:prstGeom prst="line">
              <a:avLst/>
            </a:prstGeom>
            <a:ln w="38100">
              <a:solidFill>
                <a:srgbClr val="2D63A2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ounded Rectangular Callout 18"/>
          <p:cNvSpPr/>
          <p:nvPr/>
        </p:nvSpPr>
        <p:spPr>
          <a:xfrm>
            <a:off x="7239000" y="2514600"/>
            <a:ext cx="1752600" cy="799068"/>
          </a:xfrm>
          <a:prstGeom prst="wedgeRoundRectCallout">
            <a:avLst>
              <a:gd name="adj1" fmla="val -39609"/>
              <a:gd name="adj2" fmla="val 9804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Rewind and</a:t>
            </a:r>
            <a:b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re-answer</a:t>
            </a:r>
          </a:p>
        </p:txBody>
      </p:sp>
    </p:spTree>
    <p:extLst>
      <p:ext uri="{BB962C8B-B14F-4D97-AF65-F5344CB8AC3E}">
        <p14:creationId xmlns:p14="http://schemas.microsoft.com/office/powerpoint/2010/main" val="15649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NIZK with random oracles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1295400"/>
            <a:ext cx="2136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Fiat-Shamir</a:t>
            </a:r>
            <a:endParaRPr lang="en-US" sz="32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1371600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/>
              <a:t>Fischlin</a:t>
            </a:r>
            <a:endParaRPr lang="en-US" sz="3200" b="1" u="sng" dirty="0"/>
          </a:p>
        </p:txBody>
      </p:sp>
      <p:cxnSp>
        <p:nvCxnSpPr>
          <p:cNvPr id="15" name="Straight Connector 14"/>
          <p:cNvCxnSpPr>
            <a:stCxn id="2" idx="2"/>
          </p:cNvCxnSpPr>
          <p:nvPr/>
        </p:nvCxnSpPr>
        <p:spPr>
          <a:xfrm>
            <a:off x="4572000" y="1235076"/>
            <a:ext cx="0" cy="5318124"/>
          </a:xfrm>
          <a:prstGeom prst="line">
            <a:avLst/>
          </a:prstGeom>
          <a:ln w="3810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63565" y="220980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606630" y="277369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606630" y="351664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94922" y="1828800"/>
            <a:ext cx="631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com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063099" y="2404358"/>
            <a:ext cx="611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chal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051174" y="3157005"/>
            <a:ext cx="634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/>
              <a:t>resp</a:t>
            </a:r>
            <a:endParaRPr lang="en-US" sz="2000" dirty="0"/>
          </a:p>
        </p:txBody>
      </p:sp>
      <p:pic>
        <p:nvPicPr>
          <p:cNvPr id="23" name="Picture 22" descr="Aristocat-Mar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7895"/>
            <a:ext cx="1353253" cy="1599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32084" y="3331487"/>
            <a:ext cx="118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Prover</a:t>
            </a:r>
            <a:endParaRPr lang="en-US" sz="24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06630" y="3516640"/>
            <a:ext cx="1524000" cy="0"/>
          </a:xfrm>
          <a:prstGeom prst="straightConnector1">
            <a:avLst/>
          </a:prstGeom>
          <a:ln w="38100">
            <a:solidFill>
              <a:srgbClr val="2D63A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51432" y="2487424"/>
            <a:ext cx="1268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H(com)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31282" y="3875544"/>
            <a:ext cx="327871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NIZK consists of</a:t>
            </a:r>
            <a:br>
              <a:rPr lang="en-US" sz="2800" dirty="0" smtClean="0"/>
            </a:br>
            <a:r>
              <a:rPr lang="en-US" sz="2800" dirty="0" err="1" smtClean="0"/>
              <a:t>com,chal,resp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err="1" smtClean="0"/>
              <a:t>Prover</a:t>
            </a:r>
            <a:r>
              <a:rPr lang="en-US" sz="2800" dirty="0" smtClean="0"/>
              <a:t> can’t cheat:</a:t>
            </a:r>
            <a:br>
              <a:rPr lang="en-US" sz="2800" dirty="0" smtClean="0"/>
            </a:br>
            <a:r>
              <a:rPr lang="en-US" sz="2800" dirty="0" smtClean="0"/>
              <a:t>H is like a verifier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Security-proof:</a:t>
            </a:r>
            <a:br>
              <a:rPr lang="en-US" sz="2800" dirty="0" smtClean="0"/>
            </a:br>
            <a:r>
              <a:rPr lang="en-US" sz="2800" dirty="0" smtClean="0"/>
              <a:t>Rewinding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773268" y="2013145"/>
            <a:ext cx="430752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Fix </a:t>
            </a:r>
            <a:r>
              <a:rPr lang="en-US" sz="2800" dirty="0" smtClean="0"/>
              <a:t>com</a:t>
            </a:r>
          </a:p>
          <a:p>
            <a:r>
              <a:rPr lang="en-US" sz="2800" b="1" dirty="0" smtClean="0"/>
              <a:t>Try different </a:t>
            </a:r>
            <a:r>
              <a:rPr lang="en-US" sz="2800" dirty="0" err="1" smtClean="0"/>
              <a:t>chal</a:t>
            </a:r>
            <a:r>
              <a:rPr lang="en-US" sz="2800" dirty="0" smtClean="0"/>
              <a:t>, </a:t>
            </a:r>
            <a:r>
              <a:rPr lang="en-US" sz="2800" dirty="0" err="1" smtClean="0"/>
              <a:t>resp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</a:t>
            </a:r>
            <a:r>
              <a:rPr lang="en-US" sz="2800" b="1" dirty="0" smtClean="0"/>
              <a:t>until</a:t>
            </a:r>
            <a:r>
              <a:rPr lang="en-US" sz="2800" dirty="0" smtClean="0"/>
              <a:t> H(</a:t>
            </a:r>
            <a:r>
              <a:rPr lang="en-US" sz="2800" dirty="0" err="1" smtClean="0"/>
              <a:t>chal,resp</a:t>
            </a:r>
            <a:r>
              <a:rPr lang="en-US" sz="2800" dirty="0" smtClean="0"/>
              <a:t>)=xxx000</a:t>
            </a:r>
          </a:p>
          <a:p>
            <a:r>
              <a:rPr lang="en-US" sz="2800" b="1" dirty="0" smtClean="0"/>
              <a:t>Proof := </a:t>
            </a:r>
            <a:r>
              <a:rPr lang="en-US" sz="2800" dirty="0" err="1" smtClean="0"/>
              <a:t>com,chal,resp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Need to query several</a:t>
            </a:r>
            <a:br>
              <a:rPr lang="en-US" sz="2800" dirty="0" smtClean="0"/>
            </a:br>
            <a:r>
              <a:rPr lang="en-US" sz="2800" dirty="0" err="1" smtClean="0"/>
              <a:t>chal,resp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Implies existence</a:t>
            </a:r>
            <a:br>
              <a:rPr lang="en-US" sz="2800" dirty="0" smtClean="0"/>
            </a:br>
            <a:r>
              <a:rPr lang="en-US" sz="2800" dirty="0" smtClean="0"/>
              <a:t>of witness</a:t>
            </a:r>
          </a:p>
        </p:txBody>
      </p:sp>
    </p:spTree>
    <p:extLst>
      <p:ext uri="{BB962C8B-B14F-4D97-AF65-F5344CB8AC3E}">
        <p14:creationId xmlns:p14="http://schemas.microsoft.com/office/powerpoint/2010/main" val="349816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30" grpId="0" uiExpand="1" build="p"/>
      <p:bldP spid="4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5592" y="2133600"/>
            <a:ext cx="773282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Quantum!</a:t>
            </a:r>
            <a:endParaRPr lang="en-US" sz="13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1208744"/>
            <a:ext cx="4458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Classical security easy.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89649" y="4719191"/>
            <a:ext cx="38341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But if adversary has a</a:t>
            </a:r>
            <a:br>
              <a:rPr lang="en-US" sz="3200" b="1" dirty="0" smtClean="0"/>
            </a:br>
            <a:r>
              <a:rPr lang="en-US" sz="3200" b="1" dirty="0" smtClean="0"/>
              <a:t>quantum computer?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5026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“pick-one trick” (simplified)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Given a set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r>
              <a:rPr lang="en-US" dirty="0" smtClean="0"/>
              <a:t>can encode it as</a:t>
            </a:r>
            <a:br>
              <a:rPr lang="en-US" dirty="0" smtClean="0"/>
            </a:br>
            <a:r>
              <a:rPr lang="en-US" dirty="0" smtClean="0"/>
              <a:t>a quantum state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|Ψ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〉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/>
              <a:t>s.t.</a:t>
            </a:r>
            <a:r>
              <a:rPr lang="en-US" dirty="0" smtClean="0"/>
              <a:t> for any set Z</a:t>
            </a:r>
          </a:p>
          <a:p>
            <a:r>
              <a:rPr lang="en-US" dirty="0" smtClean="0"/>
              <a:t>you find one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∈</a:t>
            </a:r>
            <a:r>
              <a:rPr lang="en-US" i="1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∩</a:t>
            </a:r>
            <a:r>
              <a:rPr lang="en-US" i="1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Z</a:t>
            </a:r>
          </a:p>
          <a:p>
            <a:r>
              <a:rPr lang="en-US" dirty="0" smtClean="0"/>
              <a:t>but not two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∈</a:t>
            </a:r>
            <a:r>
              <a:rPr lang="en-US" i="1" dirty="0">
                <a:latin typeface="Times New Roman" pitchFamily="18" charset="0"/>
                <a:ea typeface="Arial Unicode MS"/>
                <a:cs typeface="Times New Roman" pitchFamily="18" charset="0"/>
              </a:rPr>
              <a:t>S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105400" y="1516559"/>
            <a:ext cx="3276600" cy="2293441"/>
            <a:chOff x="5105400" y="1516559"/>
            <a:chExt cx="3276600" cy="2293441"/>
          </a:xfrm>
        </p:grpSpPr>
        <p:sp>
          <p:nvSpPr>
            <p:cNvPr id="6" name="Oval 5"/>
            <p:cNvSpPr/>
            <p:nvPr/>
          </p:nvSpPr>
          <p:spPr>
            <a:xfrm>
              <a:off x="5105400" y="1524000"/>
              <a:ext cx="3276600" cy="2286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93036" y="1516559"/>
              <a:ext cx="45076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/>
                <a:t>S</a:t>
              </a:r>
              <a:endParaRPr lang="en-US" sz="44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172200" y="2438400"/>
            <a:ext cx="2971800" cy="1905000"/>
            <a:chOff x="6172200" y="2438400"/>
            <a:chExt cx="2971800" cy="1905000"/>
          </a:xfrm>
        </p:grpSpPr>
        <p:sp>
          <p:nvSpPr>
            <p:cNvPr id="8" name="Oval 7"/>
            <p:cNvSpPr/>
            <p:nvPr/>
          </p:nvSpPr>
          <p:spPr>
            <a:xfrm>
              <a:off x="6172200" y="2438400"/>
              <a:ext cx="2971800" cy="1905000"/>
            </a:xfrm>
            <a:prstGeom prst="ellipse">
              <a:avLst/>
            </a:prstGeom>
            <a:solidFill>
              <a:srgbClr val="DDD9C3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690030" y="2964359"/>
              <a:ext cx="45397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Z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33392" y="3200400"/>
            <a:ext cx="1129408" cy="2209800"/>
            <a:chOff x="6033392" y="3200400"/>
            <a:chExt cx="1129408" cy="2209800"/>
          </a:xfrm>
        </p:grpSpPr>
        <p:sp>
          <p:nvSpPr>
            <p:cNvPr id="13" name="Rectangle 12"/>
            <p:cNvSpPr/>
            <p:nvPr/>
          </p:nvSpPr>
          <p:spPr>
            <a:xfrm>
              <a:off x="6033392" y="4825425"/>
              <a:ext cx="50366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200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3200" baseline="-250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6248400" y="3200400"/>
              <a:ext cx="914400" cy="18288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7391400" y="3200400"/>
            <a:ext cx="533267" cy="2286000"/>
            <a:chOff x="7391400" y="3200400"/>
            <a:chExt cx="533267" cy="2286000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7658100" y="3200400"/>
              <a:ext cx="266567" cy="19050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7391400" y="4901625"/>
              <a:ext cx="50366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200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baseline="-25000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 flipV="1">
            <a:off x="7162800" y="5029200"/>
            <a:ext cx="990600" cy="457200"/>
          </a:xfrm>
          <a:prstGeom prst="line">
            <a:avLst/>
          </a:prstGeom>
          <a:ln w="762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92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</a:t>
            </a:r>
            <a:r>
              <a:rPr lang="en-US" dirty="0" err="1" smtClean="0"/>
              <a:t>Fischlin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Non-interactive ZK with Quantum Random Oracles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0" y="1371600"/>
            <a:ext cx="42672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Fix </a:t>
            </a:r>
            <a:r>
              <a:rPr lang="en-US" sz="2800" dirty="0"/>
              <a:t>com</a:t>
            </a:r>
          </a:p>
          <a:p>
            <a:r>
              <a:rPr lang="en-US" sz="2800" b="1" dirty="0"/>
              <a:t>Try different </a:t>
            </a:r>
            <a:r>
              <a:rPr lang="en-US" sz="2800" dirty="0" err="1"/>
              <a:t>chal</a:t>
            </a:r>
            <a:r>
              <a:rPr lang="en-US" sz="2800" dirty="0"/>
              <a:t>, </a:t>
            </a:r>
            <a:r>
              <a:rPr lang="en-US" sz="2800" dirty="0" err="1"/>
              <a:t>resp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   </a:t>
            </a:r>
            <a:r>
              <a:rPr lang="en-US" sz="2800" b="1" dirty="0"/>
              <a:t>until</a:t>
            </a:r>
            <a:r>
              <a:rPr lang="en-US" sz="2800" dirty="0"/>
              <a:t> H(</a:t>
            </a:r>
            <a:r>
              <a:rPr lang="en-US" sz="2800" dirty="0" err="1"/>
              <a:t>chal,resp</a:t>
            </a:r>
            <a:r>
              <a:rPr lang="en-US" sz="2800" dirty="0"/>
              <a:t>)=xxx000</a:t>
            </a:r>
          </a:p>
          <a:p>
            <a:r>
              <a:rPr lang="en-US" sz="2800" b="1" dirty="0"/>
              <a:t>Proof = </a:t>
            </a:r>
            <a:r>
              <a:rPr lang="en-US" sz="2800" dirty="0" err="1"/>
              <a:t>com,chal,resp</a:t>
            </a:r>
            <a:endParaRPr lang="en-US" sz="2800" dirty="0"/>
          </a:p>
        </p:txBody>
      </p:sp>
      <p:sp>
        <p:nvSpPr>
          <p:cNvPr id="18" name="Oval 17"/>
          <p:cNvSpPr/>
          <p:nvPr/>
        </p:nvSpPr>
        <p:spPr>
          <a:xfrm>
            <a:off x="304800" y="1905000"/>
            <a:ext cx="3276600" cy="22860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2240017"/>
            <a:ext cx="2675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S={</a:t>
            </a:r>
            <a:r>
              <a:rPr lang="en-US" sz="3600" b="1" dirty="0" err="1" smtClean="0"/>
              <a:t>chal,resp</a:t>
            </a:r>
            <a:r>
              <a:rPr lang="en-US" sz="3600" b="1" dirty="0" smtClean="0"/>
              <a:t>}</a:t>
            </a:r>
            <a:endParaRPr lang="en-US" sz="4400" b="1" dirty="0"/>
          </a:p>
        </p:txBody>
      </p:sp>
      <p:sp>
        <p:nvSpPr>
          <p:cNvPr id="20" name="Oval 19"/>
          <p:cNvSpPr/>
          <p:nvPr/>
        </p:nvSpPr>
        <p:spPr>
          <a:xfrm>
            <a:off x="1371599" y="3124200"/>
            <a:ext cx="3831957" cy="2240017"/>
          </a:xfrm>
          <a:prstGeom prst="ellipse">
            <a:avLst/>
          </a:prstGeom>
          <a:solidFill>
            <a:srgbClr val="DDD9C3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28800" y="4343400"/>
            <a:ext cx="3222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Z={H(·)=xxx000}</a:t>
            </a:r>
            <a:endParaRPr lang="en-US" sz="3600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9600" y="3581400"/>
            <a:ext cx="2095574" cy="2214265"/>
            <a:chOff x="609600" y="3581400"/>
            <a:chExt cx="2095574" cy="2214265"/>
          </a:xfrm>
        </p:grpSpPr>
        <p:cxnSp>
          <p:nvCxnSpPr>
            <p:cNvPr id="24" name="Straight Arrow Connector 23"/>
            <p:cNvCxnSpPr/>
            <p:nvPr/>
          </p:nvCxnSpPr>
          <p:spPr>
            <a:xfrm flipH="1">
              <a:off x="1447800" y="3581400"/>
              <a:ext cx="914400" cy="18288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09600" y="5334000"/>
              <a:ext cx="209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Valid fake NIZK</a:t>
              </a:r>
              <a:endParaRPr lang="en-US" sz="2400" b="1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562600" y="3657600"/>
            <a:ext cx="361451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Without knowing</a:t>
            </a:r>
            <a:br>
              <a:rPr lang="en-US" sz="3200" b="1" dirty="0" smtClean="0"/>
            </a:br>
            <a:r>
              <a:rPr lang="en-US" sz="3200" b="1" dirty="0" smtClean="0"/>
              <a:t>witness!</a:t>
            </a:r>
          </a:p>
          <a:p>
            <a:endParaRPr lang="en-US" sz="3200" b="1" dirty="0"/>
          </a:p>
          <a:p>
            <a:r>
              <a:rPr lang="en-US" sz="3200" b="1" dirty="0" smtClean="0"/>
              <a:t>(Because we have</a:t>
            </a:r>
            <a:br>
              <a:rPr lang="en-US" sz="3200" b="1" dirty="0" smtClean="0"/>
            </a:br>
            <a:r>
              <a:rPr lang="en-US" sz="3200" b="1" dirty="0" smtClean="0"/>
              <a:t>only one S-element)</a:t>
            </a:r>
            <a:endParaRPr lang="en-US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5953780"/>
            <a:ext cx="483959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[Fiat-Shamir attacked similarly]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10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 animBg="1"/>
      <p:bldP spid="21" grpId="0"/>
      <p:bldP spid="28" grpId="0"/>
      <p:bldP spid="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4056</TotalTime>
  <Words>307</Words>
  <Application>Microsoft Office PowerPoint</Application>
  <PresentationFormat>Ekraaniseanss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Calibri</vt:lpstr>
      <vt:lpstr>Times New Roman</vt:lpstr>
      <vt:lpstr>Office Theme</vt:lpstr>
      <vt:lpstr>Non-interactive zero-knowledge with quantum random oracles</vt:lpstr>
      <vt:lpstr>PowerPointi esitlus</vt:lpstr>
      <vt:lpstr>Non-interactive zero-knowledge (NIZK)</vt:lpstr>
      <vt:lpstr>Towards efficient NIZK:  Sigma protocols</vt:lpstr>
      <vt:lpstr>Toward efficient NIZK:  Random Oracles</vt:lpstr>
      <vt:lpstr>NIZK with random oracles</vt:lpstr>
      <vt:lpstr>PowerPointi esitlus</vt:lpstr>
      <vt:lpstr>The “pick-one trick” (simplified)</vt:lpstr>
      <vt:lpstr>Attacking Fischlin</vt:lpstr>
      <vt:lpstr>How does “one-pick trick” work?</vt:lpstr>
      <vt:lpstr>No efficient quantum NIZK?</vt:lpstr>
      <vt:lpstr>PowerPointi esitlus</vt:lpstr>
    </vt:vector>
  </TitlesOfParts>
  <Company>University of Tartu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Martin</cp:lastModifiedBy>
  <cp:revision>158</cp:revision>
  <dcterms:created xsi:type="dcterms:W3CDTF">2011-05-15T08:34:47Z</dcterms:created>
  <dcterms:modified xsi:type="dcterms:W3CDTF">2013-10-28T10:27:08Z</dcterms:modified>
</cp:coreProperties>
</file>