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91" r:id="rId3"/>
    <p:sldId id="281" r:id="rId4"/>
    <p:sldId id="284" r:id="rId5"/>
    <p:sldId id="283" r:id="rId6"/>
    <p:sldId id="285" r:id="rId7"/>
    <p:sldId id="286" r:id="rId8"/>
    <p:sldId id="287" r:id="rId9"/>
    <p:sldId id="288" r:id="rId10"/>
    <p:sldId id="289" r:id="rId11"/>
    <p:sldId id="290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9C3"/>
    <a:srgbClr val="000000"/>
    <a:srgbClr val="FFFFFF"/>
    <a:srgbClr val="2D63A2"/>
    <a:srgbClr val="6C9CD6"/>
    <a:srgbClr val="2040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5" autoAdjust="0"/>
    <p:restoredTop sz="86175" autoAdjust="0"/>
  </p:normalViewPr>
  <p:slideViewPr>
    <p:cSldViewPr>
      <p:cViewPr varScale="1">
        <p:scale>
          <a:sx n="118" d="100"/>
          <a:sy n="118" d="100"/>
        </p:scale>
        <p:origin x="126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40A9C-EE9C-4736-B168-E8CF2D6C4295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FCF0A-7D43-4AFB-9D88-0717C3293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1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14" descr="ut_pp3_e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" y="0"/>
            <a:ext cx="4431529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1"/>
          <p:cNvSpPr>
            <a:spLocks noChangeArrowheads="1"/>
          </p:cNvSpPr>
          <p:nvPr userDrawn="1"/>
        </p:nvSpPr>
        <p:spPr bwMode="auto">
          <a:xfrm>
            <a:off x="4431530" y="0"/>
            <a:ext cx="4780709" cy="685800"/>
          </a:xfrm>
          <a:prstGeom prst="rect">
            <a:avLst/>
          </a:prstGeom>
          <a:gradFill rotWithShape="1">
            <a:gsLst>
              <a:gs pos="9000">
                <a:schemeClr val="bg1"/>
              </a:gs>
              <a:gs pos="54000">
                <a:srgbClr val="6C9CD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below header"/>
          <p:cNvSpPr>
            <a:spLocks noChangeShapeType="1"/>
          </p:cNvSpPr>
          <p:nvPr userDrawn="1"/>
        </p:nvSpPr>
        <p:spPr bwMode="auto">
          <a:xfrm>
            <a:off x="0" y="685800"/>
            <a:ext cx="916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0" y="6553200"/>
            <a:ext cx="3810000" cy="304800"/>
          </a:xfrm>
        </p:spPr>
        <p:txBody>
          <a:bodyPr>
            <a:noAutofit/>
          </a:bodyPr>
          <a:lstStyle>
            <a:lvl1pPr marL="0" indent="0" algn="r"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Event name</a:t>
            </a:r>
          </a:p>
        </p:txBody>
      </p:sp>
    </p:spTree>
    <p:extLst>
      <p:ext uri="{BB962C8B-B14F-4D97-AF65-F5344CB8AC3E}">
        <p14:creationId xmlns:p14="http://schemas.microsoft.com/office/powerpoint/2010/main" val="340158947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68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24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5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42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38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5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94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16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65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1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4" descr="ut_pp3_eng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" y="0"/>
            <a:ext cx="2477191" cy="38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5"/>
          <p:cNvSpPr txBox="1">
            <a:spLocks noChangeArrowheads="1"/>
          </p:cNvSpPr>
          <p:nvPr userDrawn="1"/>
        </p:nvSpPr>
        <p:spPr bwMode="auto">
          <a:xfrm>
            <a:off x="0" y="6550025"/>
            <a:ext cx="9144000" cy="307975"/>
          </a:xfrm>
          <a:prstGeom prst="rect">
            <a:avLst/>
          </a:prstGeom>
          <a:solidFill>
            <a:srgbClr val="6C9CD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777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0025"/>
            <a:ext cx="5791200" cy="307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Non-interactive ZK with Quantum Random Oracles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50025"/>
            <a:ext cx="609600" cy="307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6B56DF15-2C46-4BBF-BDB9-21543D0326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11"/>
          <p:cNvSpPr>
            <a:spLocks noChangeArrowheads="1"/>
          </p:cNvSpPr>
          <p:nvPr userDrawn="1"/>
        </p:nvSpPr>
        <p:spPr bwMode="auto">
          <a:xfrm>
            <a:off x="2500298" y="0"/>
            <a:ext cx="6643702" cy="381000"/>
          </a:xfrm>
          <a:prstGeom prst="rect">
            <a:avLst/>
          </a:prstGeom>
          <a:gradFill rotWithShape="1">
            <a:gsLst>
              <a:gs pos="9000">
                <a:schemeClr val="bg1"/>
              </a:gs>
              <a:gs pos="54000">
                <a:srgbClr val="6C9CD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below header"/>
          <p:cNvSpPr>
            <a:spLocks noChangeShapeType="1"/>
          </p:cNvSpPr>
          <p:nvPr userDrawn="1"/>
        </p:nvSpPr>
        <p:spPr bwMode="auto">
          <a:xfrm>
            <a:off x="0" y="381000"/>
            <a:ext cx="916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Rectangle 5"/>
          <p:cNvSpPr txBox="1">
            <a:spLocks noChangeArrowheads="1"/>
          </p:cNvSpPr>
          <p:nvPr userDrawn="1"/>
        </p:nvSpPr>
        <p:spPr bwMode="auto">
          <a:xfrm>
            <a:off x="0" y="6550025"/>
            <a:ext cx="250029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Dominique Unruh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9" name="Line above footer"/>
          <p:cNvSpPr>
            <a:spLocks noChangeShapeType="1"/>
          </p:cNvSpPr>
          <p:nvPr userDrawn="1"/>
        </p:nvSpPr>
        <p:spPr bwMode="auto">
          <a:xfrm>
            <a:off x="0" y="6550025"/>
            <a:ext cx="916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0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2457450"/>
          </a:xfrm>
        </p:spPr>
        <p:txBody>
          <a:bodyPr anchor="b" anchorCtr="0">
            <a:normAutofit/>
          </a:bodyPr>
          <a:lstStyle/>
          <a:p>
            <a:r>
              <a:rPr lang="en-US" sz="4000" dirty="0"/>
              <a:t>Non-interactive </a:t>
            </a:r>
            <a:r>
              <a:rPr lang="en-US" sz="4000" dirty="0" smtClean="0"/>
              <a:t>zero-knowledge</a:t>
            </a:r>
            <a:br>
              <a:rPr lang="en-US" sz="4000" dirty="0" smtClean="0"/>
            </a:br>
            <a:r>
              <a:rPr lang="en-US" sz="4000" dirty="0" smtClean="0"/>
              <a:t>with </a:t>
            </a:r>
            <a:r>
              <a:rPr lang="en-US" sz="4000" dirty="0"/>
              <a:t>quantum random oracles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Dominique Unruh</a:t>
            </a:r>
          </a:p>
          <a:p>
            <a:r>
              <a:rPr lang="en-US" sz="2400" dirty="0" smtClean="0"/>
              <a:t>University of Tartu</a:t>
            </a:r>
          </a:p>
          <a:p>
            <a:endParaRPr lang="en-US" sz="2400" dirty="0"/>
          </a:p>
          <a:p>
            <a:r>
              <a:rPr lang="en-US" sz="2400" dirty="0" smtClean="0"/>
              <a:t>With </a:t>
            </a:r>
            <a:r>
              <a:rPr lang="en-US" sz="2400" dirty="0" err="1" smtClean="0"/>
              <a:t>Andris</a:t>
            </a:r>
            <a:r>
              <a:rPr lang="en-US" sz="2400" dirty="0" smtClean="0"/>
              <a:t> </a:t>
            </a:r>
            <a:r>
              <a:rPr lang="en-US" sz="2400" dirty="0" err="1" smtClean="0"/>
              <a:t>Ambainis</a:t>
            </a:r>
            <a:r>
              <a:rPr lang="en-US" sz="2400" dirty="0" smtClean="0"/>
              <a:t>, </a:t>
            </a:r>
            <a:r>
              <a:rPr lang="en-US" sz="2400" dirty="0" err="1" smtClean="0"/>
              <a:t>Ansis</a:t>
            </a:r>
            <a:r>
              <a:rPr lang="en-US" sz="2400" dirty="0" smtClean="0"/>
              <a:t> </a:t>
            </a:r>
            <a:r>
              <a:rPr lang="en-US" sz="2400" dirty="0" err="1" smtClean="0"/>
              <a:t>Rosmanis</a:t>
            </a:r>
            <a:endParaRPr lang="en-US" sz="2400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334000" y="6553200"/>
            <a:ext cx="3810000" cy="304800"/>
          </a:xfrm>
        </p:spPr>
        <p:txBody>
          <a:bodyPr>
            <a:noAutofit/>
          </a:bodyPr>
          <a:lstStyle>
            <a:lvl1pPr marL="0" indent="0" algn="r"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Estonian Theory Days</a:t>
            </a:r>
          </a:p>
        </p:txBody>
      </p:sp>
      <p:sp>
        <p:nvSpPr>
          <p:cNvPr id="6" name="Rounded Rectangle 5"/>
          <p:cNvSpPr/>
          <p:nvPr/>
        </p:nvSpPr>
        <p:spPr>
          <a:xfrm rot="1173135">
            <a:off x="6296773" y="3566595"/>
            <a:ext cx="2937748" cy="1706010"/>
          </a:xfrm>
          <a:prstGeom prst="roundRect">
            <a:avLst/>
          </a:prstGeom>
          <a:solidFill>
            <a:srgbClr val="C00000">
              <a:alpha val="10980"/>
            </a:srgb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+mj-lt"/>
                <a:ea typeface="Arial Unicode MS"/>
                <a:cs typeface="Arial Unicode MS"/>
              </a:rPr>
              <a:t>WORK IN PROGRESS!</a:t>
            </a:r>
          </a:p>
        </p:txBody>
      </p:sp>
    </p:spTree>
    <p:extLst>
      <p:ext uri="{BB962C8B-B14F-4D97-AF65-F5344CB8AC3E}">
        <p14:creationId xmlns:p14="http://schemas.microsoft.com/office/powerpoint/2010/main" val="50059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“one-pick trick”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Grover: Quantum algorithm for searching</a:t>
            </a:r>
          </a:p>
          <a:p>
            <a:endParaRPr lang="en-US" sz="1800" dirty="0" smtClean="0"/>
          </a:p>
          <a:p>
            <a:r>
              <a:rPr lang="en-US" dirty="0" smtClean="0"/>
              <a:t>Observation:</a:t>
            </a:r>
          </a:p>
          <a:p>
            <a:pPr lvl="1"/>
            <a:r>
              <a:rPr lang="en-US" dirty="0" smtClean="0"/>
              <a:t>First step of Grover produces a state</a:t>
            </a:r>
            <a:br>
              <a:rPr lang="en-US" dirty="0" smtClean="0"/>
            </a:br>
            <a:r>
              <a:rPr lang="en-US" dirty="0" smtClean="0"/>
              <a:t>encoding the search space</a:t>
            </a:r>
          </a:p>
          <a:p>
            <a:endParaRPr lang="en-US" sz="1600" dirty="0" smtClean="0"/>
          </a:p>
          <a:p>
            <a:r>
              <a:rPr lang="en-US" dirty="0" smtClean="0"/>
              <a:t>This state (plus modified Grover)</a:t>
            </a:r>
            <a:br>
              <a:rPr lang="en-US" dirty="0" smtClean="0"/>
            </a:br>
            <a:r>
              <a:rPr lang="en-US" dirty="0" smtClean="0"/>
              <a:t>implements “one-pick trick”</a:t>
            </a:r>
          </a:p>
          <a:p>
            <a:endParaRPr lang="en-US" sz="1600" dirty="0"/>
          </a:p>
          <a:p>
            <a:r>
              <a:rPr lang="en-US" dirty="0" smtClean="0"/>
              <a:t>Hard part: Prove “can’t find two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,x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ea typeface="Arial Unicode MS"/>
                <a:cs typeface="Times New Roman" pitchFamily="18" charset="0"/>
              </a:rPr>
              <a:t>∈</a:t>
            </a:r>
            <a:r>
              <a:rPr lang="en-US" i="1" dirty="0">
                <a:latin typeface="Times New Roman" pitchFamily="18" charset="0"/>
                <a:ea typeface="Arial Unicode MS"/>
                <a:cs typeface="Times New Roman" pitchFamily="18" charset="0"/>
              </a:rPr>
              <a:t>S</a:t>
            </a:r>
            <a:r>
              <a:rPr lang="en-US" dirty="0" smtClean="0"/>
              <a:t>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2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efficient quantum NIZK?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295400"/>
            <a:ext cx="3657600" cy="36576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11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All random oracle NIZK</a:t>
            </a:r>
            <a:br>
              <a:rPr lang="en-US" dirty="0" smtClean="0"/>
            </a:br>
            <a:r>
              <a:rPr lang="en-US" dirty="0" smtClean="0"/>
              <a:t>broken?</a:t>
            </a:r>
          </a:p>
          <a:p>
            <a:endParaRPr lang="en-US" dirty="0"/>
          </a:p>
          <a:p>
            <a:r>
              <a:rPr lang="en-US" dirty="0" smtClean="0"/>
              <a:t>No: under extra conditions,</a:t>
            </a:r>
            <a:br>
              <a:rPr lang="en-US" dirty="0" smtClean="0"/>
            </a:br>
            <a:r>
              <a:rPr lang="en-US" dirty="0" smtClean="0"/>
              <a:t>Fiat-Shamir and </a:t>
            </a:r>
            <a:r>
              <a:rPr lang="en-US" dirty="0" err="1" smtClean="0"/>
              <a:t>Fischlin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might</a:t>
            </a:r>
            <a:r>
              <a:rPr lang="en-US" dirty="0" smtClean="0"/>
              <a:t> work (</a:t>
            </a:r>
            <a:r>
              <a:rPr lang="en-US" b="1" dirty="0" smtClean="0"/>
              <a:t>no proof idea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We found a provable new construction</a:t>
            </a:r>
            <a:br>
              <a:rPr lang="en-US" dirty="0" smtClean="0"/>
            </a:br>
            <a:r>
              <a:rPr lang="en-US" dirty="0" smtClean="0"/>
              <a:t>(less efficient)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434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4997669"/>
            <a:ext cx="9144000" cy="18603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5168" y="1524000"/>
            <a:ext cx="51324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/>
              <a:t>I thank for your</a:t>
            </a:r>
            <a:br>
              <a:rPr lang="en-US" sz="6000" b="1" dirty="0" smtClean="0"/>
            </a:br>
            <a:r>
              <a:rPr lang="en-US" sz="6000" b="1" dirty="0" smtClean="0"/>
              <a:t>attention</a:t>
            </a:r>
            <a:endParaRPr lang="en-US" sz="6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7" t="8421"/>
          <a:stretch/>
        </p:blipFill>
        <p:spPr>
          <a:xfrm>
            <a:off x="7883" y="5937694"/>
            <a:ext cx="2895600" cy="9965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2" t="15086" b="14254"/>
          <a:stretch/>
        </p:blipFill>
        <p:spPr>
          <a:xfrm>
            <a:off x="67965" y="4873522"/>
            <a:ext cx="2675235" cy="11462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049" y="5047593"/>
            <a:ext cx="2876550" cy="90487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019800" y="5181600"/>
            <a:ext cx="3048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</a:t>
            </a:r>
            <a:r>
              <a:rPr lang="en-US" dirty="0"/>
              <a:t>This research was supported by European Social </a:t>
            </a:r>
            <a:r>
              <a:rPr lang="en-US" dirty="0" smtClean="0"/>
              <a:t>Fund’s Doctoral </a:t>
            </a:r>
            <a:r>
              <a:rPr lang="en-US" dirty="0"/>
              <a:t>Studies </a:t>
            </a:r>
            <a:r>
              <a:rPr lang="en-US" dirty="0" smtClean="0"/>
              <a:t>and </a:t>
            </a:r>
            <a:r>
              <a:rPr lang="en-US" dirty="0" err="1" smtClean="0"/>
              <a:t>Internationalisation</a:t>
            </a:r>
            <a:r>
              <a:rPr lang="en-US" dirty="0" smtClean="0"/>
              <a:t> </a:t>
            </a:r>
            <a:r>
              <a:rPr lang="en-US" dirty="0" err="1"/>
              <a:t>Programme</a:t>
            </a:r>
            <a:r>
              <a:rPr lang="en-US" dirty="0"/>
              <a:t> </a:t>
            </a:r>
            <a:r>
              <a:rPr lang="en-US" dirty="0" err="1"/>
              <a:t>DoRa</a:t>
            </a:r>
            <a:r>
              <a:rPr lang="en-US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5547438"/>
            <a:ext cx="2819400" cy="15708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620" y="5927835"/>
            <a:ext cx="1600580" cy="79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6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15917" y="762000"/>
            <a:ext cx="6312177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800" b="1" dirty="0" smtClean="0"/>
              <a:t>Classical</a:t>
            </a:r>
            <a:br>
              <a:rPr lang="en-US" sz="13800" b="1" dirty="0" smtClean="0"/>
            </a:br>
            <a:r>
              <a:rPr lang="en-US" sz="13800" b="1" dirty="0" smtClean="0"/>
              <a:t>Crypto</a:t>
            </a:r>
            <a:endParaRPr lang="en-US" sz="13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814104" y="5373469"/>
            <a:ext cx="2720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(Quick intro.)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8997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Non-interactive zero-knowledge (NIZK)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8055" y="1447800"/>
            <a:ext cx="33530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Statement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dirty="0" smtClean="0"/>
              <a:t> (math. fact)</a:t>
            </a:r>
          </a:p>
          <a:p>
            <a:endParaRPr lang="en-US" sz="2400" b="1" dirty="0"/>
          </a:p>
          <a:p>
            <a:r>
              <a:rPr lang="en-US" sz="2400" b="1" dirty="0" smtClean="0"/>
              <a:t>Witness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b="1" dirty="0" smtClean="0"/>
              <a:t> (proof of fact)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4495800" y="1447800"/>
            <a:ext cx="906518" cy="1295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P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51152" y="1676400"/>
            <a:ext cx="492248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851152" y="2438400"/>
            <a:ext cx="492248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603752" y="2095500"/>
            <a:ext cx="492248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72200" y="1828800"/>
            <a:ext cx="1590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ZK</a:t>
            </a:r>
            <a:r>
              <a:rPr lang="en-US" b="1" dirty="0" smtClean="0"/>
              <a:t> proof  of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2989324" y="3124200"/>
            <a:ext cx="2708152" cy="1905000"/>
          </a:xfrm>
          <a:prstGeom prst="wedgeRoundRectCallout">
            <a:avLst>
              <a:gd name="adj1" fmla="val 77975"/>
              <a:gd name="adj2" fmla="val -93086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u="sng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Zero-knowledge</a:t>
            </a:r>
          </a:p>
          <a:p>
            <a:endParaRPr lang="en-US" sz="2000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Proof leaks nothing</a:t>
            </a:r>
            <a:br>
              <a:rPr lang="en-US" sz="20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sz="20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about witness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6012243" y="3276600"/>
            <a:ext cx="2369757" cy="1600200"/>
          </a:xfrm>
          <a:prstGeom prst="wedgeRoundRectCallout">
            <a:avLst>
              <a:gd name="adj1" fmla="val -4306"/>
              <a:gd name="adj2" fmla="val -112233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u="sng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Soundness</a:t>
            </a:r>
          </a:p>
          <a:p>
            <a:endParaRPr lang="en-US" sz="2000" dirty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Hard to prove</a:t>
            </a:r>
            <a:br>
              <a:rPr lang="en-US" sz="20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sz="20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wrong statements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5608637"/>
            <a:ext cx="8229600" cy="71596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Uses:</a:t>
            </a:r>
            <a:r>
              <a:rPr lang="en-US" b="1" dirty="0" smtClean="0"/>
              <a:t> </a:t>
            </a:r>
            <a:r>
              <a:rPr lang="en-US" dirty="0" smtClean="0"/>
              <a:t>Proving honest behavior, signatures, 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75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efficient NIZK:  Sigma protocols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61377" y="2052935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861377" y="2757785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861377" y="3500735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2219" y="1671935"/>
            <a:ext cx="1592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commitment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033571" y="2388453"/>
            <a:ext cx="1179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challenge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056655" y="3141100"/>
            <a:ext cx="1133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response</a:t>
            </a:r>
            <a:endParaRPr lang="en-US" sz="2000" dirty="0"/>
          </a:p>
        </p:txBody>
      </p:sp>
      <p:pic>
        <p:nvPicPr>
          <p:cNvPr id="12" name="Picture 11" descr="Aristocat-Mar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705858"/>
            <a:ext cx="1493838" cy="176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277058" y="3272135"/>
            <a:ext cx="1025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/>
              <a:t>Prover</a:t>
            </a:r>
            <a:endParaRPr lang="en-US" sz="2400" b="1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57200" y="4618037"/>
            <a:ext cx="8229600" cy="2163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+mj-lt"/>
              </a:rPr>
              <a:t>“Special soundness”:	</a:t>
            </a:r>
            <a:r>
              <a:rPr lang="en-US" dirty="0" smtClean="0">
                <a:latin typeface="+mj-lt"/>
              </a:rPr>
              <a:t>Two different responses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				allow to compute witness</a:t>
            </a:r>
            <a:endParaRPr lang="en-US" dirty="0">
              <a:latin typeface="+mj-lt"/>
            </a:endParaRPr>
          </a:p>
          <a:p>
            <a:pPr marL="0" indent="0">
              <a:buFont typeface="Arial" pitchFamily="34" charset="0"/>
              <a:buNone/>
            </a:pPr>
            <a:r>
              <a:rPr lang="en-US" dirty="0" smtClean="0">
                <a:latin typeface="+mj-lt"/>
                <a:ea typeface="Arial Unicode MS"/>
                <a:cs typeface="Arial Unicode MS"/>
              </a:rPr>
              <a:t>⇒ For wrong statement, </a:t>
            </a:r>
            <a:r>
              <a:rPr lang="en-US" dirty="0" err="1" smtClean="0">
                <a:latin typeface="+mj-lt"/>
                <a:ea typeface="Arial Unicode MS"/>
                <a:cs typeface="Arial Unicode MS"/>
              </a:rPr>
              <a:t>prover</a:t>
            </a:r>
            <a:r>
              <a:rPr lang="en-US" dirty="0" smtClean="0">
                <a:latin typeface="+mj-lt"/>
                <a:ea typeface="Arial Unicode MS"/>
                <a:cs typeface="Arial Unicode MS"/>
              </a:rPr>
              <a:t> fails </a:t>
            </a:r>
            <a:r>
              <a:rPr lang="en-US" dirty="0" err="1" smtClean="0">
                <a:latin typeface="+mj-lt"/>
                <a:ea typeface="Arial Unicode MS"/>
                <a:cs typeface="Arial Unicode MS"/>
              </a:rPr>
              <a:t>w.h.p</a:t>
            </a:r>
            <a:r>
              <a:rPr lang="en-US" dirty="0" smtClean="0">
                <a:latin typeface="+mj-lt"/>
                <a:ea typeface="Arial Unicode MS"/>
                <a:cs typeface="Arial Unicode MS"/>
              </a:rPr>
              <a:t>.</a:t>
            </a:r>
            <a:endParaRPr lang="en-US" dirty="0" smtClean="0">
              <a:latin typeface="+mj-lt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861377" y="3500735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 descr="Disney_Aristocats_Alley_Ca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642" y="1824336"/>
            <a:ext cx="1224758" cy="162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5780910" y="3272135"/>
            <a:ext cx="1129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Verifier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5853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 efficient NIZK:  Random Oracles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hash function as </a:t>
            </a:r>
            <a:r>
              <a:rPr lang="en-US" b="1" dirty="0" smtClean="0"/>
              <a:t>random function H</a:t>
            </a:r>
          </a:p>
          <a:p>
            <a:r>
              <a:rPr lang="en-US" dirty="0" smtClean="0"/>
              <a:t>Many useful proof techniques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Disney_Aristocats_Alley_Ca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581400"/>
            <a:ext cx="988133" cy="131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562600" y="3237468"/>
            <a:ext cx="1114408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500" b="1" dirty="0" smtClean="0"/>
              <a:t>H</a:t>
            </a:r>
            <a:endParaRPr lang="en-US" sz="115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24200" y="3886200"/>
            <a:ext cx="25146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52436" y="3429000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124200" y="4495800"/>
            <a:ext cx="24384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3975987"/>
            <a:ext cx="864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4495800" y="2819400"/>
            <a:ext cx="1624004" cy="418068"/>
          </a:xfrm>
          <a:prstGeom prst="wedgeRoundRectCallout">
            <a:avLst>
              <a:gd name="adj1" fmla="val -51203"/>
              <a:gd name="adj2" fmla="val 141482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Learn queries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324118" y="5181600"/>
            <a:ext cx="2229082" cy="990600"/>
          </a:xfrm>
          <a:prstGeom prst="wedgeRoundRectCallout">
            <a:avLst>
              <a:gd name="adj1" fmla="val -51561"/>
              <a:gd name="adj2" fmla="val -117094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Insert “special” answers</a:t>
            </a:r>
            <a:b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(“programming”)</a:t>
            </a:r>
          </a:p>
        </p:txBody>
      </p:sp>
      <p:grpSp>
        <p:nvGrpSpPr>
          <p:cNvPr id="15" name="Group 14"/>
          <p:cNvGrpSpPr/>
          <p:nvPr/>
        </p:nvGrpSpPr>
        <p:grpSpPr>
          <a:xfrm flipH="1">
            <a:off x="6781800" y="3810000"/>
            <a:ext cx="914400" cy="685800"/>
            <a:chOff x="2286000" y="3009900"/>
            <a:chExt cx="2367168" cy="1773965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2286000" y="4783865"/>
              <a:ext cx="2367168" cy="0"/>
            </a:xfrm>
            <a:prstGeom prst="line">
              <a:avLst/>
            </a:prstGeom>
            <a:ln w="38100">
              <a:solidFill>
                <a:srgbClr val="2D63A2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2286000" y="3009900"/>
              <a:ext cx="2367168" cy="0"/>
            </a:xfrm>
            <a:prstGeom prst="line">
              <a:avLst/>
            </a:prstGeom>
            <a:ln w="38100">
              <a:solidFill>
                <a:srgbClr val="2D63A2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286000" y="3009900"/>
              <a:ext cx="0" cy="1773965"/>
            </a:xfrm>
            <a:prstGeom prst="line">
              <a:avLst/>
            </a:prstGeom>
            <a:ln w="38100">
              <a:solidFill>
                <a:srgbClr val="2D63A2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ounded Rectangular Callout 18"/>
          <p:cNvSpPr/>
          <p:nvPr/>
        </p:nvSpPr>
        <p:spPr>
          <a:xfrm>
            <a:off x="7239000" y="2514600"/>
            <a:ext cx="1752600" cy="799068"/>
          </a:xfrm>
          <a:prstGeom prst="wedgeRoundRectCallout">
            <a:avLst>
              <a:gd name="adj1" fmla="val -39609"/>
              <a:gd name="adj2" fmla="val 98040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Rewind and</a:t>
            </a:r>
            <a:b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re-answer</a:t>
            </a:r>
          </a:p>
        </p:txBody>
      </p:sp>
    </p:spTree>
    <p:extLst>
      <p:ext uri="{BB962C8B-B14F-4D97-AF65-F5344CB8AC3E}">
        <p14:creationId xmlns:p14="http://schemas.microsoft.com/office/powerpoint/2010/main" val="15649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NIZK with random oracles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6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1295400"/>
            <a:ext cx="21365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Fiat-Shamir</a:t>
            </a:r>
            <a:endParaRPr lang="en-US" sz="32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0" y="1371600"/>
            <a:ext cx="1451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err="1" smtClean="0"/>
              <a:t>Fischlin</a:t>
            </a:r>
            <a:endParaRPr lang="en-US" sz="3200" b="1" u="sng" dirty="0"/>
          </a:p>
        </p:txBody>
      </p:sp>
      <p:cxnSp>
        <p:nvCxnSpPr>
          <p:cNvPr id="15" name="Straight Connector 14"/>
          <p:cNvCxnSpPr>
            <a:stCxn id="2" idx="2"/>
          </p:cNvCxnSpPr>
          <p:nvPr/>
        </p:nvCxnSpPr>
        <p:spPr>
          <a:xfrm>
            <a:off x="4572000" y="1235076"/>
            <a:ext cx="0" cy="5318124"/>
          </a:xfrm>
          <a:prstGeom prst="line">
            <a:avLst/>
          </a:prstGeom>
          <a:ln w="38100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63565" y="2209800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606630" y="2773690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06630" y="3516640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94922" y="1828800"/>
            <a:ext cx="631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com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063099" y="2404358"/>
            <a:ext cx="6110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chal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051174" y="3157005"/>
            <a:ext cx="634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resp</a:t>
            </a:r>
            <a:endParaRPr lang="en-US" sz="2000" dirty="0"/>
          </a:p>
        </p:txBody>
      </p:sp>
      <p:pic>
        <p:nvPicPr>
          <p:cNvPr id="23" name="Picture 22" descr="Aristocat-Mar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87895"/>
            <a:ext cx="1353253" cy="1599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232084" y="3331487"/>
            <a:ext cx="1186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Prover</a:t>
            </a:r>
            <a:endParaRPr lang="en-US" sz="24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606630" y="3516640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51432" y="2487424"/>
            <a:ext cx="12681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H(com)</a:t>
            </a:r>
            <a:endParaRPr lang="en-US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31282" y="3875544"/>
            <a:ext cx="327871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NIZK consists of</a:t>
            </a:r>
            <a:br>
              <a:rPr lang="en-US" sz="2800" dirty="0" smtClean="0"/>
            </a:br>
            <a:r>
              <a:rPr lang="en-US" sz="2800" dirty="0" err="1" smtClean="0"/>
              <a:t>com,chal,resp</a:t>
            </a: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err="1" smtClean="0"/>
              <a:t>Prover</a:t>
            </a:r>
            <a:r>
              <a:rPr lang="en-US" sz="2800" dirty="0" smtClean="0"/>
              <a:t> can’t cheat:</a:t>
            </a:r>
            <a:br>
              <a:rPr lang="en-US" sz="2800" dirty="0" smtClean="0"/>
            </a:br>
            <a:r>
              <a:rPr lang="en-US" sz="2800" dirty="0" smtClean="0"/>
              <a:t>H is like a verifier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Security-proof:</a:t>
            </a:r>
            <a:br>
              <a:rPr lang="en-US" sz="2800" dirty="0" smtClean="0"/>
            </a:br>
            <a:r>
              <a:rPr lang="en-US" sz="2800" dirty="0" smtClean="0"/>
              <a:t>Rewinding</a:t>
            </a:r>
            <a:endParaRPr lang="en-US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4773268" y="2013145"/>
            <a:ext cx="430752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Fix </a:t>
            </a:r>
            <a:r>
              <a:rPr lang="en-US" sz="2800" dirty="0" smtClean="0"/>
              <a:t>com</a:t>
            </a:r>
          </a:p>
          <a:p>
            <a:r>
              <a:rPr lang="en-US" sz="2800" b="1" dirty="0" smtClean="0"/>
              <a:t>Try different </a:t>
            </a:r>
            <a:r>
              <a:rPr lang="en-US" sz="2800" dirty="0" err="1" smtClean="0"/>
              <a:t>chal</a:t>
            </a:r>
            <a:r>
              <a:rPr lang="en-US" sz="2800" dirty="0" smtClean="0"/>
              <a:t>, </a:t>
            </a:r>
            <a:r>
              <a:rPr lang="en-US" sz="2800" dirty="0" err="1" smtClean="0"/>
              <a:t>resp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  </a:t>
            </a:r>
            <a:r>
              <a:rPr lang="en-US" sz="2800" b="1" dirty="0" smtClean="0"/>
              <a:t>until</a:t>
            </a:r>
            <a:r>
              <a:rPr lang="en-US" sz="2800" dirty="0" smtClean="0"/>
              <a:t> H(</a:t>
            </a:r>
            <a:r>
              <a:rPr lang="en-US" sz="2800" dirty="0" err="1" smtClean="0"/>
              <a:t>chal,resp</a:t>
            </a:r>
            <a:r>
              <a:rPr lang="en-US" sz="2800" dirty="0" smtClean="0"/>
              <a:t>)=xxx000</a:t>
            </a:r>
          </a:p>
          <a:p>
            <a:r>
              <a:rPr lang="en-US" sz="2800" b="1" dirty="0" smtClean="0"/>
              <a:t>Proof := </a:t>
            </a:r>
            <a:r>
              <a:rPr lang="en-US" sz="2800" dirty="0" err="1" smtClean="0"/>
              <a:t>com,chal,resp</a:t>
            </a:r>
            <a:endParaRPr lang="en-US" sz="2800" dirty="0" smtClean="0"/>
          </a:p>
          <a:p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Need to query several</a:t>
            </a:r>
            <a:br>
              <a:rPr lang="en-US" sz="2800" dirty="0" smtClean="0"/>
            </a:br>
            <a:r>
              <a:rPr lang="en-US" sz="2800" dirty="0" err="1" smtClean="0"/>
              <a:t>chal,resp</a:t>
            </a:r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Implies existence</a:t>
            </a:r>
            <a:br>
              <a:rPr lang="en-US" sz="2800" dirty="0" smtClean="0"/>
            </a:br>
            <a:r>
              <a:rPr lang="en-US" sz="2800" dirty="0" smtClean="0"/>
              <a:t>of witness</a:t>
            </a:r>
          </a:p>
        </p:txBody>
      </p:sp>
    </p:spTree>
    <p:extLst>
      <p:ext uri="{BB962C8B-B14F-4D97-AF65-F5344CB8AC3E}">
        <p14:creationId xmlns:p14="http://schemas.microsoft.com/office/powerpoint/2010/main" val="349816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30" grpId="0" uiExpand="1" build="p"/>
      <p:bldP spid="4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5592" y="2133600"/>
            <a:ext cx="773282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800" b="1" dirty="0" smtClean="0"/>
              <a:t>Quantum!</a:t>
            </a:r>
            <a:endParaRPr lang="en-US" sz="13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1208744"/>
            <a:ext cx="44589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Classical security easy.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89649" y="4719191"/>
            <a:ext cx="38341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But if adversary has a</a:t>
            </a:r>
            <a:br>
              <a:rPr lang="en-US" sz="3200" b="1" dirty="0" smtClean="0"/>
            </a:br>
            <a:r>
              <a:rPr lang="en-US" sz="3200" b="1" dirty="0" smtClean="0"/>
              <a:t>quantum computer?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5026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“pick-one trick” (simplified)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r>
              <a:rPr lang="en-US" dirty="0" smtClean="0"/>
              <a:t>Given a set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r>
              <a:rPr lang="en-US" dirty="0" smtClean="0"/>
              <a:t>can encode it as</a:t>
            </a:r>
            <a:br>
              <a:rPr lang="en-US" dirty="0" smtClean="0"/>
            </a:br>
            <a:r>
              <a:rPr lang="en-US" dirty="0" smtClean="0"/>
              <a:t>a quantum state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|Ψ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〉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/>
              <a:t>s.t.</a:t>
            </a:r>
            <a:r>
              <a:rPr lang="en-US" dirty="0" smtClean="0"/>
              <a:t> for any set Z</a:t>
            </a:r>
          </a:p>
          <a:p>
            <a:r>
              <a:rPr lang="en-US" dirty="0" smtClean="0"/>
              <a:t>you find one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∈</a:t>
            </a:r>
            <a:r>
              <a:rPr lang="en-US" i="1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∩</a:t>
            </a:r>
            <a:r>
              <a:rPr lang="en-US" i="1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Z</a:t>
            </a:r>
          </a:p>
          <a:p>
            <a:r>
              <a:rPr lang="en-US" dirty="0" smtClean="0"/>
              <a:t>but not two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∈</a:t>
            </a:r>
            <a:r>
              <a:rPr lang="en-US" i="1" dirty="0">
                <a:latin typeface="Times New Roman" pitchFamily="18" charset="0"/>
                <a:ea typeface="Arial Unicode MS"/>
                <a:cs typeface="Times New Roman" pitchFamily="18" charset="0"/>
              </a:rPr>
              <a:t>S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8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105400" y="1516559"/>
            <a:ext cx="3276600" cy="2293441"/>
            <a:chOff x="5105400" y="1516559"/>
            <a:chExt cx="3276600" cy="2293441"/>
          </a:xfrm>
        </p:grpSpPr>
        <p:sp>
          <p:nvSpPr>
            <p:cNvPr id="6" name="Oval 5"/>
            <p:cNvSpPr/>
            <p:nvPr/>
          </p:nvSpPr>
          <p:spPr>
            <a:xfrm>
              <a:off x="5105400" y="1524000"/>
              <a:ext cx="3276600" cy="22860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93036" y="1516559"/>
              <a:ext cx="45076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/>
                <a:t>S</a:t>
              </a:r>
              <a:endParaRPr lang="en-US" sz="4400" b="1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172200" y="2438400"/>
            <a:ext cx="2971800" cy="1905000"/>
            <a:chOff x="6172200" y="2438400"/>
            <a:chExt cx="2971800" cy="1905000"/>
          </a:xfrm>
        </p:grpSpPr>
        <p:sp>
          <p:nvSpPr>
            <p:cNvPr id="8" name="Oval 7"/>
            <p:cNvSpPr/>
            <p:nvPr/>
          </p:nvSpPr>
          <p:spPr>
            <a:xfrm>
              <a:off x="6172200" y="2438400"/>
              <a:ext cx="2971800" cy="1905000"/>
            </a:xfrm>
            <a:prstGeom prst="ellipse">
              <a:avLst/>
            </a:prstGeom>
            <a:solidFill>
              <a:srgbClr val="DDD9C3">
                <a:alpha val="5019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690030" y="2964359"/>
              <a:ext cx="45397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/>
                <a:t>Z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033392" y="3200400"/>
            <a:ext cx="1129408" cy="2209800"/>
            <a:chOff x="6033392" y="3200400"/>
            <a:chExt cx="1129408" cy="2209800"/>
          </a:xfrm>
        </p:grpSpPr>
        <p:sp>
          <p:nvSpPr>
            <p:cNvPr id="13" name="Rectangle 12"/>
            <p:cNvSpPr/>
            <p:nvPr/>
          </p:nvSpPr>
          <p:spPr>
            <a:xfrm>
              <a:off x="6033392" y="4825425"/>
              <a:ext cx="50366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3200" i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3200" baseline="-25000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6248400" y="3200400"/>
              <a:ext cx="914400" cy="182880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7391400" y="3200400"/>
            <a:ext cx="533267" cy="2286000"/>
            <a:chOff x="7391400" y="3200400"/>
            <a:chExt cx="533267" cy="2286000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7658100" y="3200400"/>
              <a:ext cx="266567" cy="190500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7391400" y="4901625"/>
              <a:ext cx="50366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3200" i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200" baseline="-25000" dirty="0"/>
            </a:p>
          </p:txBody>
        </p:sp>
      </p:grpSp>
      <p:cxnSp>
        <p:nvCxnSpPr>
          <p:cNvPr id="20" name="Straight Connector 19"/>
          <p:cNvCxnSpPr/>
          <p:nvPr/>
        </p:nvCxnSpPr>
        <p:spPr>
          <a:xfrm flipV="1">
            <a:off x="7162800" y="5029200"/>
            <a:ext cx="990600" cy="457200"/>
          </a:xfrm>
          <a:prstGeom prst="line">
            <a:avLst/>
          </a:prstGeom>
          <a:ln w="762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92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Attacking </a:t>
            </a:r>
            <a:r>
              <a:rPr lang="en-US" dirty="0" err="1" smtClean="0"/>
              <a:t>Fischlin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Non-interactive ZK with Quantum Random Oracles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9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72000" y="1371600"/>
            <a:ext cx="42672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Fix </a:t>
            </a:r>
            <a:r>
              <a:rPr lang="en-US" sz="2800" dirty="0"/>
              <a:t>com</a:t>
            </a:r>
          </a:p>
          <a:p>
            <a:r>
              <a:rPr lang="en-US" sz="2800" b="1" dirty="0"/>
              <a:t>Try different </a:t>
            </a:r>
            <a:r>
              <a:rPr lang="en-US" sz="2800" dirty="0" err="1"/>
              <a:t>chal</a:t>
            </a:r>
            <a:r>
              <a:rPr lang="en-US" sz="2800" dirty="0"/>
              <a:t>, </a:t>
            </a:r>
            <a:r>
              <a:rPr lang="en-US" sz="2800" dirty="0" err="1"/>
              <a:t>resp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     </a:t>
            </a:r>
            <a:r>
              <a:rPr lang="en-US" sz="2800" b="1" dirty="0"/>
              <a:t>until</a:t>
            </a:r>
            <a:r>
              <a:rPr lang="en-US" sz="2800" dirty="0"/>
              <a:t> H(</a:t>
            </a:r>
            <a:r>
              <a:rPr lang="en-US" sz="2800" dirty="0" err="1"/>
              <a:t>chal,resp</a:t>
            </a:r>
            <a:r>
              <a:rPr lang="en-US" sz="2800" dirty="0"/>
              <a:t>)=xxx000</a:t>
            </a:r>
          </a:p>
          <a:p>
            <a:r>
              <a:rPr lang="en-US" sz="2800" b="1" dirty="0"/>
              <a:t>Proof = </a:t>
            </a:r>
            <a:r>
              <a:rPr lang="en-US" sz="2800" dirty="0" err="1"/>
              <a:t>com,chal,resp</a:t>
            </a:r>
            <a:endParaRPr lang="en-US" sz="2800" dirty="0"/>
          </a:p>
        </p:txBody>
      </p:sp>
      <p:sp>
        <p:nvSpPr>
          <p:cNvPr id="18" name="Oval 17"/>
          <p:cNvSpPr/>
          <p:nvPr/>
        </p:nvSpPr>
        <p:spPr>
          <a:xfrm>
            <a:off x="304800" y="1905000"/>
            <a:ext cx="3276600" cy="2286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600" y="2240017"/>
            <a:ext cx="2675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S={</a:t>
            </a:r>
            <a:r>
              <a:rPr lang="en-US" sz="3600" b="1" dirty="0" err="1" smtClean="0"/>
              <a:t>chal,resp</a:t>
            </a:r>
            <a:r>
              <a:rPr lang="en-US" sz="3600" b="1" dirty="0" smtClean="0"/>
              <a:t>}</a:t>
            </a:r>
            <a:endParaRPr lang="en-US" sz="4400" b="1" dirty="0"/>
          </a:p>
        </p:txBody>
      </p:sp>
      <p:sp>
        <p:nvSpPr>
          <p:cNvPr id="20" name="Oval 19"/>
          <p:cNvSpPr/>
          <p:nvPr/>
        </p:nvSpPr>
        <p:spPr>
          <a:xfrm>
            <a:off x="1371599" y="3124200"/>
            <a:ext cx="3831957" cy="2240017"/>
          </a:xfrm>
          <a:prstGeom prst="ellipse">
            <a:avLst/>
          </a:prstGeom>
          <a:solidFill>
            <a:srgbClr val="DDD9C3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28800" y="4343400"/>
            <a:ext cx="3222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Z={H(·)=xxx000}</a:t>
            </a:r>
            <a:endParaRPr lang="en-US" sz="3600" b="1" dirty="0"/>
          </a:p>
        </p:txBody>
      </p:sp>
      <p:grpSp>
        <p:nvGrpSpPr>
          <p:cNvPr id="29" name="Group 28"/>
          <p:cNvGrpSpPr/>
          <p:nvPr/>
        </p:nvGrpSpPr>
        <p:grpSpPr>
          <a:xfrm>
            <a:off x="609600" y="3581400"/>
            <a:ext cx="2095574" cy="2214265"/>
            <a:chOff x="609600" y="3581400"/>
            <a:chExt cx="2095574" cy="2214265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1447800" y="3581400"/>
              <a:ext cx="914400" cy="182880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609600" y="5334000"/>
              <a:ext cx="2095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Valid fake NIZK</a:t>
              </a:r>
              <a:endParaRPr lang="en-US" sz="2400" b="1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562600" y="3657600"/>
            <a:ext cx="361451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Without knowing</a:t>
            </a:r>
            <a:br>
              <a:rPr lang="en-US" sz="3200" b="1" dirty="0" smtClean="0"/>
            </a:br>
            <a:r>
              <a:rPr lang="en-US" sz="3200" b="1" dirty="0" smtClean="0"/>
              <a:t>witness!</a:t>
            </a:r>
          </a:p>
          <a:p>
            <a:endParaRPr lang="en-US" sz="3200" b="1" dirty="0"/>
          </a:p>
          <a:p>
            <a:r>
              <a:rPr lang="en-US" sz="3200" b="1" dirty="0" smtClean="0"/>
              <a:t>(Because we have</a:t>
            </a:r>
            <a:br>
              <a:rPr lang="en-US" sz="3200" b="1" dirty="0" smtClean="0"/>
            </a:br>
            <a:r>
              <a:rPr lang="en-US" sz="3200" b="1" dirty="0" smtClean="0"/>
              <a:t>only one S-element)</a:t>
            </a:r>
            <a:endParaRPr lang="en-US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09600" y="5953780"/>
            <a:ext cx="4839595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[Fiat-Shamir attacked similarly]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6103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 animBg="1"/>
      <p:bldP spid="21" grpId="0"/>
      <p:bldP spid="28" grpId="0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</a:spPr>
      <a:bodyPr rtlCol="0" anchor="ctr"/>
      <a:lstStyle>
        <a:defPPr algn="ctr">
          <a:defRPr dirty="0" smtClean="0">
            <a:solidFill>
              <a:schemeClr val="tx1"/>
            </a:solidFill>
            <a:latin typeface="Arial Unicode MS"/>
            <a:ea typeface="Arial Unicode MS"/>
            <a:cs typeface="Arial Unicode MS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2D63A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4056</TotalTime>
  <Words>307</Words>
  <Application>Microsoft Office PowerPoint</Application>
  <PresentationFormat>Ekraaniseanss (4:3)</PresentationFormat>
  <Paragraphs>115</Paragraphs>
  <Slides>12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Calibri</vt:lpstr>
      <vt:lpstr>Times New Roman</vt:lpstr>
      <vt:lpstr>Office Theme</vt:lpstr>
      <vt:lpstr>Non-interactive zero-knowledge with quantum random oracles</vt:lpstr>
      <vt:lpstr>PowerPointi esitlus</vt:lpstr>
      <vt:lpstr>Non-interactive zero-knowledge (NIZK)</vt:lpstr>
      <vt:lpstr>Towards efficient NIZK:  Sigma protocols</vt:lpstr>
      <vt:lpstr>Toward efficient NIZK:  Random Oracles</vt:lpstr>
      <vt:lpstr>NIZK with random oracles</vt:lpstr>
      <vt:lpstr>PowerPointi esitlus</vt:lpstr>
      <vt:lpstr>The “pick-one trick” (simplified)</vt:lpstr>
      <vt:lpstr>Attacking Fischlin</vt:lpstr>
      <vt:lpstr>How does “one-pick trick” work?</vt:lpstr>
      <vt:lpstr>No efficient quantum NIZK?</vt:lpstr>
      <vt:lpstr>PowerPointi esitlus</vt:lpstr>
    </vt:vector>
  </TitlesOfParts>
  <Company>University of Tartu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Dominique Unruh</dc:creator>
  <cp:lastModifiedBy>Martin</cp:lastModifiedBy>
  <cp:revision>158</cp:revision>
  <dcterms:created xsi:type="dcterms:W3CDTF">2011-05-15T08:34:47Z</dcterms:created>
  <dcterms:modified xsi:type="dcterms:W3CDTF">2013-10-28T10:27:08Z</dcterms:modified>
</cp:coreProperties>
</file>