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76" r:id="rId3"/>
    <p:sldId id="273" r:id="rId4"/>
    <p:sldId id="274" r:id="rId5"/>
    <p:sldId id="257" r:id="rId6"/>
    <p:sldId id="259" r:id="rId7"/>
    <p:sldId id="260" r:id="rId8"/>
    <p:sldId id="277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D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0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ctrTitle"/>
          </p:nvPr>
        </p:nvSpPr>
        <p:spPr>
          <a:xfrm>
            <a:off x="533400" y="685800"/>
            <a:ext cx="742459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NP has log-space verifiers with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fixed-size </a:t>
            </a:r>
            <a:r>
              <a:rPr lang="en-US" sz="4000" dirty="0"/>
              <a:t>public quantum registers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3048000" cy="10668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2800" dirty="0" smtClean="0"/>
              <a:t>ABUZER YAKARYILMAZ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Faculty of Computing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University of Latvia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191000" y="2715300"/>
            <a:ext cx="3581400" cy="12599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A. C. CEM SAY</a:t>
            </a:r>
          </a:p>
          <a:p>
            <a:pPr algn="ctr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Department of Computer Engineering</a:t>
            </a:r>
          </a:p>
          <a:p>
            <a:pPr algn="ctr"/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Boǧazi</a:t>
            </a:r>
            <a:r>
              <a:rPr lang="en-US" sz="1700" dirty="0" err="1">
                <a:latin typeface="Times New Roman" pitchFamily="18" charset="0"/>
                <a:cs typeface="Times New Roman" pitchFamily="18" charset="0"/>
              </a:rPr>
              <a:t>ç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University</a:t>
            </a:r>
            <a:endParaRPr lang="en-US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8570" y="4724400"/>
            <a:ext cx="28995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/>
              <a:t>October 07, 2011</a:t>
            </a:r>
          </a:p>
          <a:p>
            <a:pPr algn="ctr"/>
            <a:r>
              <a:rPr lang="en-US" sz="3000" dirty="0" smtClean="0"/>
              <a:t>TÕRVE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464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152400"/>
                <a:ext cx="7620000" cy="1143000"/>
              </a:xfrm>
            </p:spPr>
            <p:txBody>
              <a:bodyPr/>
              <a:lstStyle/>
              <a:p>
                <a:pPr algn="ctr"/>
                <a:r>
                  <a:rPr lang="en-US" sz="36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/>
                      </a:rPr>
                      <m:t>𝑺𝑼𝑩𝑺𝑬𝑻</m:t>
                    </m:r>
                  </m:oMath>
                </a14:m>
                <a:r>
                  <a:rPr lang="en-US" sz="3600" b="1" dirty="0" smtClean="0"/>
                  <a:t>-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latin typeface="Cambria Math"/>
                      </a:rPr>
                      <m:t>𝑺𝑼𝑴</m:t>
                    </m:r>
                  </m:oMath>
                </a14:m>
                <a:r>
                  <a:rPr lang="en-US" sz="36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sz="36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latin typeface="Cambria Math" pitchFamily="18" charset="0"/>
                        <a:ea typeface="Cambria Math" pitchFamily="18" charset="0"/>
                      </a:rPr>
                      <m:t>𝐪𝐀</m:t>
                    </m:r>
                    <m:r>
                      <a:rPr lang="en-US" sz="3600" b="1" i="1">
                        <a:latin typeface="Cambria Math"/>
                      </a:rPr>
                      <m:t>𝑴</m:t>
                    </m:r>
                    <m:r>
                      <a:rPr lang="en-US" sz="3600" b="1" i="1">
                        <a:latin typeface="Cambria Math"/>
                      </a:rPr>
                      <m:t>(</m:t>
                    </m:r>
                    <m:r>
                      <a:rPr lang="en-US" sz="3600" b="1" i="1">
                        <a:latin typeface="Cambria Math"/>
                      </a:rPr>
                      <m:t>𝒄𝒐𝒏𝒔𝒕</m:t>
                    </m:r>
                  </m:oMath>
                </a14:m>
                <a:r>
                  <a:rPr lang="en-US" dirty="0" smtClean="0"/>
                  <a:t>-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latin typeface="Cambria Math"/>
                      </a:rPr>
                      <m:t>𝒔𝒑𝒂𝒄𝒆</m:t>
                    </m:r>
                    <m:r>
                      <a:rPr lang="en-US" sz="3600" b="0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152400"/>
                <a:ext cx="7620000" cy="1143000"/>
              </a:xfrm>
              <a:blipFill rotWithShape="1">
                <a:blip r:embed="rId2"/>
                <a:stretch>
                  <a:fillRect b="-111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7924800" cy="4800600"/>
              </a:xfrm>
            </p:spPr>
            <p:txBody>
              <a:bodyPr>
                <a:normAutofit/>
              </a:bodyPr>
              <a:lstStyle/>
              <a:p>
                <a:pPr marL="11430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 smtClean="0">
                        <a:latin typeface="Cambria Math"/>
                      </a:rPr>
                      <m:t>S</m:t>
                    </m:r>
                    <m:r>
                      <m:rPr>
                        <m:nor/>
                      </m:rPr>
                      <a:rPr lang="en-US" b="0" i="1" dirty="0" smtClean="0">
                        <a:latin typeface="Cambria Math"/>
                      </a:rPr>
                      <m:t>UBSET</m:t>
                    </m:r>
                  </m:oMath>
                </a14:m>
                <a:r>
                  <a:rPr lang="en-US" i="1" dirty="0" smtClean="0"/>
                  <a:t>-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>
                        <a:latin typeface="Cambria Math"/>
                      </a:rPr>
                      <m:t>SUM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a well-known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𝑵𝑷</m:t>
                    </m:r>
                  </m:oMath>
                </a14:m>
                <a:r>
                  <a:rPr lang="en-US" b="1" dirty="0" smtClean="0"/>
                  <a:t>-complete</a:t>
                </a:r>
                <a:r>
                  <a:rPr lang="en-US" dirty="0" smtClean="0"/>
                  <a:t> </a:t>
                </a:r>
                <a:r>
                  <a:rPr lang="en-US" dirty="0"/>
                  <a:t>problem</a:t>
                </a:r>
                <a:r>
                  <a:rPr lang="en-US" dirty="0" smtClean="0"/>
                  <a:t>, is </a:t>
                </a:r>
                <a:r>
                  <a:rPr lang="en-US" dirty="0"/>
                  <a:t>the collection of all strings of the form </a:t>
                </a:r>
                <a:endParaRPr lang="en-US" dirty="0" smtClean="0"/>
              </a:p>
              <a:p>
                <a:pPr marL="11430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#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#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#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⋅⋅⋅#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#</m:t>
                      </m:r>
                    </m:oMath>
                  </m:oMathPara>
                </a14:m>
                <a:endParaRPr lang="en-US" dirty="0"/>
              </a:p>
              <a:p>
                <a:pPr marL="114300" indent="0">
                  <a:buNone/>
                </a:pPr>
                <a:r>
                  <a:rPr lang="en-US" dirty="0" smtClean="0"/>
                  <a:t>such </a:t>
                </a:r>
                <a:r>
                  <a:rPr lang="en-US" dirty="0"/>
                  <a:t>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’s are numbers </a:t>
                </a:r>
                <a:r>
                  <a:rPr lang="en-US" dirty="0"/>
                  <a:t>in binary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, and there exists </a:t>
                </a:r>
                <a:r>
                  <a:rPr lang="en-US" dirty="0"/>
                  <a:t>a 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𝐼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⊆{1,…,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}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satisfying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</m:nary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  <a:p>
                <a:pPr marL="114300" indent="0">
                  <a:buNone/>
                </a:pPr>
                <a:r>
                  <a:rPr lang="en-US" dirty="0" smtClean="0"/>
                  <a:t>---</a:t>
                </a:r>
              </a:p>
              <a:p>
                <a:pPr marL="114300" indent="0">
                  <a:buNone/>
                </a:pPr>
                <a:r>
                  <a:rPr lang="en-US" sz="2100" dirty="0" err="1" smtClean="0">
                    <a:cs typeface="Tunga"/>
                  </a:rPr>
                  <a:t>Ârthur</a:t>
                </a:r>
                <a:r>
                  <a:rPr lang="en-US" sz="2100" dirty="0" smtClean="0">
                    <a:cs typeface="Tunga"/>
                  </a:rPr>
                  <a:t> </a:t>
                </a:r>
                <a:r>
                  <a:rPr lang="en-US" sz="2100" dirty="0">
                    <a:cs typeface="Tunga"/>
                  </a:rPr>
                  <a:t>can</a:t>
                </a:r>
                <a:r>
                  <a:rPr lang="en-US" sz="2100" i="1" dirty="0">
                    <a:cs typeface="Tunga"/>
                  </a:rPr>
                  <a:t> </a:t>
                </a:r>
                <a:r>
                  <a:rPr lang="en-US" sz="2100" b="1" i="1" dirty="0">
                    <a:cs typeface="Tunga"/>
                  </a:rPr>
                  <a:t>encode</a:t>
                </a:r>
                <a:r>
                  <a:rPr lang="en-US" sz="2100" i="1" dirty="0">
                    <a:cs typeface="Tunga"/>
                  </a:rPr>
                  <a:t> binary numbers </a:t>
                </a:r>
                <a:r>
                  <a:rPr lang="en-US" sz="2100" dirty="0">
                    <a:cs typeface="Tunga"/>
                  </a:rPr>
                  <a:t>into </a:t>
                </a:r>
                <a:r>
                  <a:rPr lang="en-US" sz="2100" b="1" i="1" dirty="0">
                    <a:cs typeface="Tunga"/>
                  </a:rPr>
                  <a:t>amplitudes</a:t>
                </a:r>
                <a:r>
                  <a:rPr lang="en-US" sz="2100" dirty="0">
                    <a:cs typeface="Tunga"/>
                  </a:rPr>
                  <a:t> of the </a:t>
                </a:r>
                <a:r>
                  <a:rPr lang="en-US" sz="2100" dirty="0" smtClean="0">
                    <a:cs typeface="Tunga"/>
                  </a:rPr>
                  <a:t>states of the register </a:t>
                </a:r>
                <a:r>
                  <a:rPr lang="en-US" sz="2100" dirty="0">
                    <a:cs typeface="Tunga"/>
                  </a:rPr>
                  <a:t>and can also </a:t>
                </a:r>
                <a:r>
                  <a:rPr lang="en-US" sz="2100" i="1" dirty="0" smtClean="0">
                    <a:cs typeface="Tunga"/>
                  </a:rPr>
                  <a:t>make </a:t>
                </a:r>
                <a:r>
                  <a:rPr lang="en-US" sz="2100" b="1" i="1" dirty="0" smtClean="0">
                    <a:cs typeface="Tunga"/>
                  </a:rPr>
                  <a:t>addition</a:t>
                </a:r>
                <a:r>
                  <a:rPr lang="en-US" sz="2100" i="1" dirty="0" smtClean="0">
                    <a:cs typeface="Tunga"/>
                  </a:rPr>
                  <a:t> </a:t>
                </a:r>
                <a:r>
                  <a:rPr lang="en-US" sz="2100" i="1" dirty="0">
                    <a:cs typeface="Tunga"/>
                  </a:rPr>
                  <a:t>and </a:t>
                </a:r>
                <a:r>
                  <a:rPr lang="en-US" sz="2100" b="1" i="1" dirty="0" smtClean="0">
                    <a:cs typeface="Tunga"/>
                  </a:rPr>
                  <a:t>subtraction</a:t>
                </a:r>
                <a:r>
                  <a:rPr lang="en-US" sz="2100" i="1" dirty="0" smtClean="0">
                    <a:cs typeface="Tunga"/>
                  </a:rPr>
                  <a:t> </a:t>
                </a:r>
                <a:r>
                  <a:rPr lang="en-US" sz="2100" dirty="0">
                    <a:cs typeface="Tunga"/>
                  </a:rPr>
                  <a:t>on </a:t>
                </a:r>
                <a:r>
                  <a:rPr lang="en-US" sz="2100" dirty="0" smtClean="0">
                    <a:cs typeface="Tunga"/>
                  </a:rPr>
                  <a:t>them.</a:t>
                </a:r>
              </a:p>
              <a:p>
                <a:pPr marL="114300" indent="0">
                  <a:buNone/>
                </a:pPr>
                <a:endParaRPr lang="en-US" b="1" dirty="0" smtClean="0"/>
              </a:p>
              <a:p>
                <a:pPr marL="114300" indent="0">
                  <a:buNone/>
                </a:pPr>
                <a:r>
                  <a:rPr lang="en-US" b="1" dirty="0" smtClean="0"/>
                  <a:t>The strategy of </a:t>
                </a:r>
                <a:r>
                  <a:rPr lang="en-US" b="1" dirty="0" err="1" smtClean="0">
                    <a:cs typeface="Tunga"/>
                  </a:rPr>
                  <a:t>Ârthur</a:t>
                </a:r>
                <a:r>
                  <a:rPr lang="en-US" b="1" dirty="0" smtClean="0">
                    <a:cs typeface="Tunga"/>
                  </a:rPr>
                  <a:t>:</a:t>
                </a:r>
                <a:endParaRPr lang="en-US" b="1" dirty="0" smtClean="0"/>
              </a:p>
              <a:p>
                <a:pPr marL="114300" indent="0" algn="ctr">
                  <a:buNone/>
                </a:pPr>
                <a:r>
                  <a:rPr lang="en-US" dirty="0" err="1" smtClean="0">
                    <a:cs typeface="Tunga"/>
                  </a:rPr>
                  <a:t>Ârthur</a:t>
                </a:r>
                <a:r>
                  <a:rPr lang="en-US" dirty="0" smtClean="0"/>
                  <a:t> requests </a:t>
                </a:r>
                <a:r>
                  <a:rPr lang="en-US" dirty="0"/>
                  <a:t>the </a:t>
                </a:r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𝐼</m:t>
                    </m:r>
                  </m:oMath>
                </a14:m>
                <a:r>
                  <a:rPr lang="en-US" dirty="0" smtClean="0"/>
                  <a:t> from Merlin and then tests </a:t>
                </a:r>
              </a:p>
              <a:p>
                <a:pPr marL="114300" indent="0" algn="ctr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𝐼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</m:nary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7924800" cy="4800600"/>
              </a:xfrm>
              <a:blipFill rotWithShape="1">
                <a:blip r:embed="rId3"/>
                <a:stretch>
                  <a:fillRect t="-762" r="-1308" b="-11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1158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1143000"/>
          </a:xfrm>
        </p:spPr>
        <p:txBody>
          <a:bodyPr/>
          <a:lstStyle/>
          <a:p>
            <a:pPr algn="ctr"/>
            <a:r>
              <a:rPr lang="en-US" dirty="0" smtClean="0"/>
              <a:t>Some details of the algorithm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398876"/>
              </p:ext>
            </p:extLst>
          </p:nvPr>
        </p:nvGraphicFramePr>
        <p:xfrm>
          <a:off x="228600" y="1295400"/>
          <a:ext cx="54864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274320"/>
                <a:gridCol w="822960"/>
                <a:gridCol w="274320"/>
                <a:gridCol w="274320"/>
                <a:gridCol w="274320"/>
                <a:gridCol w="274320"/>
                <a:gridCol w="274320"/>
                <a:gridCol w="27432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…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…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… …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…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1517209" y="17526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057400" y="1778252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381858" y="1872734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 …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02810" y="17526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9600" y="20574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827813" y="1782781"/>
            <a:ext cx="0" cy="304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057400" y="2078527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191000" y="1761653"/>
            <a:ext cx="0" cy="295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191000" y="2052874"/>
            <a:ext cx="838200" cy="18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020758" y="1768443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35345" y="2127916"/>
                <a:ext cx="3638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345" y="2127916"/>
                <a:ext cx="363882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227309" y="2164129"/>
                <a:ext cx="4678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309" y="2164129"/>
                <a:ext cx="46782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38773" y="2129425"/>
                <a:ext cx="4872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773" y="2129425"/>
                <a:ext cx="48724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28600" y="3063896"/>
                <a:ext cx="704360" cy="1126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63896"/>
                <a:ext cx="704360" cy="11269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 flipV="1">
            <a:off x="780560" y="3063896"/>
            <a:ext cx="106680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923559" y="2819400"/>
            <a:ext cx="1525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auxiliary value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856760" y="3368696"/>
            <a:ext cx="990600" cy="1304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953737" y="3184030"/>
                <a:ext cx="10895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</a:t>
                </a:r>
                <a:r>
                  <a:rPr lang="en-US" dirty="0" smtClean="0"/>
                  <a:t>o store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3737" y="3184030"/>
                <a:ext cx="1089594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446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/>
          <p:nvPr/>
        </p:nvCxnSpPr>
        <p:spPr>
          <a:xfrm>
            <a:off x="856760" y="3749696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958667" y="3565030"/>
                <a:ext cx="12995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</a:t>
                </a:r>
                <a:r>
                  <a:rPr lang="en-US" dirty="0" smtClean="0"/>
                  <a:t>o store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’s</a:t>
                </a:r>
                <a:endParaRPr lang="en-US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667" y="3565030"/>
                <a:ext cx="1299523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3756" t="-8333" r="-3286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990750" y="4006205"/>
                <a:ext cx="1608517" cy="3696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</a:t>
                </a:r>
                <a:r>
                  <a:rPr lang="en-US" dirty="0" smtClean="0"/>
                  <a:t>o store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∈</m:t>
                        </m:r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750" y="4006205"/>
                <a:ext cx="1608517" cy="369653"/>
              </a:xfrm>
              <a:prstGeom prst="rect">
                <a:avLst/>
              </a:prstGeom>
              <a:blipFill rotWithShape="1">
                <a:blip r:embed="rId8"/>
                <a:stretch>
                  <a:fillRect l="-3422" t="-119672" r="-18251" b="-183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>
            <a:endCxn id="46" idx="1"/>
          </p:cNvCxnSpPr>
          <p:nvPr/>
        </p:nvCxnSpPr>
        <p:spPr>
          <a:xfrm>
            <a:off x="780560" y="4006205"/>
            <a:ext cx="1210190" cy="1848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541367" y="2419168"/>
            <a:ext cx="0" cy="2076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346835" y="2533461"/>
                <a:ext cx="2286652" cy="1126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𝜓</m:t>
                                  </m:r>
                                </m:e>
                                <m:sub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𝑤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</m:d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835" y="2533461"/>
                <a:ext cx="2286652" cy="11269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-1914" y="2638454"/>
            <a:ext cx="1223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Initial state</a:t>
            </a:r>
            <a:endParaRPr lang="en-US" u="sng" dirty="0"/>
          </a:p>
        </p:txBody>
      </p:sp>
      <p:sp>
        <p:nvSpPr>
          <p:cNvPr id="53" name="TextBox 52"/>
          <p:cNvSpPr txBox="1"/>
          <p:nvPr/>
        </p:nvSpPr>
        <p:spPr>
          <a:xfrm>
            <a:off x="5581515" y="2150697"/>
            <a:ext cx="1734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Before reading $</a:t>
            </a:r>
            <a:endParaRPr lang="en-US" u="sng" dirty="0"/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5181600" y="3444638"/>
            <a:ext cx="504886" cy="280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164035" y="3962400"/>
                <a:ext cx="2065565" cy="8754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⏟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groupChrPr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2(</m:t>
                          </m:r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e>
                      </m:groupCh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035" y="3962400"/>
                <a:ext cx="2065565" cy="87549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4160376" y="3581400"/>
                <a:ext cx="1108637" cy="8754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⏟"/>
                          <m:ctrlPr>
                            <a:rPr lang="en-US" i="1" smtClean="0">
                              <a:latin typeface="Cambria Math"/>
                            </a:rPr>
                          </m:ctrlPr>
                        </m:groupChrPr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+1</m:t>
                              </m:r>
                            </m:sup>
                          </m:sSup>
                        </m:e>
                      </m:groupCh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376" y="3581400"/>
                <a:ext cx="1108637" cy="87549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Arrow Connector 58"/>
          <p:cNvCxnSpPr/>
          <p:nvPr/>
        </p:nvCxnSpPr>
        <p:spPr>
          <a:xfrm>
            <a:off x="6567441" y="3565030"/>
            <a:ext cx="442959" cy="369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858000" y="4724400"/>
            <a:ext cx="721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reject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863968" y="4355068"/>
                <a:ext cx="16224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Accept (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𝐴𝑐𝑐</m:t>
                    </m:r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968" y="4355068"/>
                <a:ext cx="1622432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3383" t="-8197" r="-263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137456" y="4992469"/>
                <a:ext cx="218438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=0              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≥4⋅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𝐴𝑐𝑐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456" y="4992469"/>
                <a:ext cx="2184381" cy="646331"/>
              </a:xfrm>
              <a:prstGeom prst="rect">
                <a:avLst/>
              </a:prstGeom>
              <a:blipFill rotWithShape="1">
                <a:blip r:embed="rId13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>
          <a:xfrm flipH="1">
            <a:off x="228600" y="4510383"/>
            <a:ext cx="33127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541367" y="4510383"/>
            <a:ext cx="4840633" cy="2042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0848" y="5093732"/>
                <a:ext cx="5655907" cy="13156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Member are accepted exactly.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Nonmembers are rejected with a probability at least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The error gap can be reduced to any desired value by using</a:t>
                </a:r>
              </a:p>
              <a:p>
                <a:r>
                  <a:rPr lang="en-US" dirty="0" smtClean="0"/>
                  <a:t>conventional probability amplification techniques.</a:t>
                </a:r>
                <a:endParaRPr lang="en-US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8" y="5093732"/>
                <a:ext cx="5655907" cy="1315617"/>
              </a:xfrm>
              <a:prstGeom prst="rect">
                <a:avLst/>
              </a:prstGeom>
              <a:blipFill rotWithShape="1">
                <a:blip r:embed="rId14"/>
                <a:stretch>
                  <a:fillRect l="-862" t="-2326" r="-1078"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984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𝑵𝑷</m:t>
                    </m:r>
                    <m:r>
                      <a:rPr lang="en-US" b="1" i="1" smtClean="0">
                        <a:latin typeface="Cambria Math"/>
                      </a:rPr>
                      <m:t>⊆</m:t>
                    </m:r>
                    <m:r>
                      <a:rPr lang="en-US" b="1" i="1" smtClean="0">
                        <a:latin typeface="Cambria Math"/>
                      </a:rPr>
                      <m:t>𝒒𝑨𝑴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𝒍𝒐𝒈</m:t>
                    </m:r>
                  </m:oMath>
                </a14:m>
                <a:r>
                  <a:rPr lang="en-US" b="1" dirty="0" smtClean="0"/>
                  <a:t>-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𝒔𝒑𝒂𝒄𝒆</m:t>
                    </m:r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111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8229600" cy="4800600"/>
              </a:xfrm>
            </p:spPr>
            <p:txBody>
              <a:bodyPr/>
              <a:lstStyle/>
              <a:p>
                <a:pPr marL="114300" indent="0">
                  <a:buNone/>
                </a:pPr>
                <a:r>
                  <a:rPr lang="en-US" dirty="0" smtClean="0"/>
                  <a:t>Any language in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𝑵𝑷</m:t>
                    </m:r>
                  </m:oMath>
                </a14:m>
                <a:r>
                  <a:rPr lang="en-US" dirty="0" smtClean="0"/>
                  <a:t> is </a:t>
                </a:r>
                <a:r>
                  <a:rPr lang="en-US" b="1" i="1" dirty="0" smtClean="0"/>
                  <a:t>log-space reducible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𝑆𝑈𝐵𝑆𝐸𝑇</m:t>
                    </m:r>
                  </m:oMath>
                </a14:m>
                <a:r>
                  <a:rPr lang="en-US" dirty="0" smtClean="0"/>
                  <a:t>-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𝑆𝑈𝑀</m:t>
                    </m:r>
                  </m:oMath>
                </a14:m>
                <a:r>
                  <a:rPr lang="en-US" dirty="0" smtClean="0"/>
                  <a:t> [Pap94]:</a:t>
                </a:r>
              </a:p>
              <a:p>
                <a:pPr lvl="1"/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𝐿</m:t>
                    </m:r>
                  </m:oMath>
                </a14:m>
                <a:r>
                  <a:rPr lang="en-US" dirty="0" smtClean="0"/>
                  <a:t> be language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𝑁𝑃</m:t>
                    </m:r>
                  </m:oMath>
                </a14:m>
                <a:r>
                  <a:rPr lang="en-US" dirty="0" smtClean="0"/>
                  <a:t>, then there exists a logarithmic space deterministic algorithm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𝐷</m:t>
                    </m:r>
                  </m:oMath>
                </a14:m>
                <a:r>
                  <a:rPr lang="en-US" dirty="0" smtClean="0"/>
                  <a:t> that outputs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u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𝑤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for any given input string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𝑤</m:t>
                    </m:r>
                  </m:oMath>
                </a14:m>
                <a:r>
                  <a:rPr lang="en-US" dirty="0" smtClean="0"/>
                  <a:t> such that</a:t>
                </a:r>
              </a:p>
              <a:p>
                <a:pPr marL="11430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𝑤</m:t>
                    </m:r>
                    <m:r>
                      <a:rPr lang="en-US" b="0" i="1" smtClean="0">
                        <a:latin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</a:rPr>
                      <m:t>𝐿</m:t>
                    </m:r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if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and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only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if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𝑢</m:t>
                    </m:r>
                    <m:r>
                      <a:rPr lang="en-US" b="0" i="1" smtClean="0">
                        <a:latin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</a:rPr>
                      <m:t>𝑆𝑈𝐵𝑆𝐸𝑇</m:t>
                    </m:r>
                  </m:oMath>
                </a14:m>
                <a:r>
                  <a:rPr lang="en-US" dirty="0" smtClean="0"/>
                  <a:t>-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𝑆𝑈𝑀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114300" indent="0">
                  <a:buNone/>
                </a:pPr>
                <a:r>
                  <a:rPr lang="en-US" dirty="0" smtClean="0"/>
                  <a:t>---</a:t>
                </a:r>
              </a:p>
              <a:p>
                <a:pPr marL="114300" indent="0">
                  <a:buNone/>
                </a:pPr>
                <a:r>
                  <a:rPr lang="en-US" dirty="0" smtClean="0"/>
                  <a:t>For any given input string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𝑤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>
                    <a:cs typeface="Tunga"/>
                  </a:rPr>
                  <a:t>Ârthur</a:t>
                </a:r>
                <a:r>
                  <a:rPr lang="en-US" dirty="0" smtClean="0">
                    <a:cs typeface="Tunga"/>
                  </a:rPr>
                  <a:t> can run the algorithm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unga"/>
                      </a:rPr>
                      <m:t>𝑆𝑈𝐵𝑆𝐸𝑇</m:t>
                    </m:r>
                  </m:oMath>
                </a14:m>
                <a:r>
                  <a:rPr lang="en-US" dirty="0" smtClean="0">
                    <a:cs typeface="Tunga"/>
                  </a:rPr>
                  <a:t>-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cs typeface="Tunga"/>
                      </a:rPr>
                      <m:t>𝑆𝑈𝑀</m:t>
                    </m:r>
                  </m:oMath>
                </a14:m>
                <a:r>
                  <a:rPr lang="en-US" dirty="0" smtClean="0">
                    <a:cs typeface="Tunga"/>
                  </a:rPr>
                  <a:t>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cs typeface="Tunga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Tunga"/>
                          </a:rPr>
                          <m:t>𝑢</m:t>
                        </m:r>
                        <m:r>
                          <a:rPr lang="en-US" b="0" i="1" smtClean="0">
                            <a:latin typeface="Cambria Math"/>
                            <a:cs typeface="Tunga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  <a:cs typeface="Tunga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unga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/>
                            <a:cs typeface="Tunga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Tunga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unga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Tunga"/>
                      </a:rPr>
                      <m:t>⋯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cs typeface="Tunga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Tunga"/>
                          </a:rPr>
                          <m:t>𝑢</m:t>
                        </m:r>
                      </m:e>
                      <m:sub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/>
                                <a:cs typeface="Tunga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cs typeface="Tunga"/>
                              </a:rPr>
                              <m:t>𝑢</m:t>
                            </m:r>
                          </m:e>
                        </m:d>
                      </m:sub>
                    </m:sSub>
                  </m:oMath>
                </a14:m>
                <a:r>
                  <a:rPr lang="en-US" dirty="0" smtClean="0"/>
                  <a:t>. </a:t>
                </a:r>
              </a:p>
              <a:p>
                <a:pPr marL="114300" indent="0" algn="ctr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𝐿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𝒒𝑨𝑴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𝒍𝒐𝒈</m:t>
                    </m:r>
                  </m:oMath>
                </a14:m>
                <a:r>
                  <a:rPr lang="en-US" b="1" dirty="0" smtClean="0"/>
                  <a:t>-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𝒔𝒑𝒂𝒄𝒆</m:t>
                    </m:r>
                    <m:r>
                      <a:rPr lang="en-US" b="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114300" indent="0" algn="ctr">
                  <a:buNone/>
                </a:pPr>
                <a:endParaRPr lang="en-US" dirty="0"/>
              </a:p>
              <a:p>
                <a:pPr marL="114300" indent="0" algn="ctr"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𝑨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𝑴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𝒍𝒐𝒈</m:t>
                    </m:r>
                    <m:r>
                      <m:rPr>
                        <m:nor/>
                      </m:rPr>
                      <a:rPr lang="en-US" b="1" i="0" smtClean="0">
                        <a:latin typeface="Cambria Math"/>
                      </a:rPr>
                      <m:t>-</m:t>
                    </m:r>
                    <m:r>
                      <a:rPr lang="en-US" b="1" i="1" dirty="0">
                        <a:latin typeface="Cambria Math"/>
                      </a:rPr>
                      <m:t>𝒔𝒑𝒂𝒄𝒆</m:t>
                    </m:r>
                    <m:r>
                      <a:rPr lang="en-US" i="1" dirty="0">
                        <a:latin typeface="Cambria Math"/>
                      </a:rPr>
                      <m:t>)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𝑷</m:t>
                    </m:r>
                    <m:r>
                      <a:rPr lang="en-US" b="1" i="1" smtClean="0">
                        <a:latin typeface="Cambria Math"/>
                      </a:rPr>
                      <m:t>⊆</m:t>
                    </m:r>
                    <m:r>
                      <a:rPr lang="en-US" b="1" i="1" smtClean="0">
                        <a:latin typeface="Cambria Math"/>
                      </a:rPr>
                      <m:t>𝑵𝑷</m:t>
                    </m:r>
                    <m:r>
                      <a:rPr lang="en-US" b="1" i="1" smtClean="0">
                        <a:latin typeface="Cambria Math"/>
                      </a:rPr>
                      <m:t>⊆</m:t>
                    </m:r>
                    <m:r>
                      <a:rPr lang="en-US" b="1" i="1" smtClean="0">
                        <a:latin typeface="Cambria Math"/>
                      </a:rPr>
                      <m:t>𝒒𝑨𝑴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𝒍𝒐𝒈</m:t>
                    </m:r>
                  </m:oMath>
                </a14:m>
                <a:r>
                  <a:rPr lang="en-US" b="1" dirty="0" smtClean="0"/>
                  <a:t>-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𝒔𝒑𝒂𝒄𝒆</m:t>
                    </m:r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endParaRPr lang="en-US" b="1" dirty="0"/>
              </a:p>
              <a:p>
                <a:pPr marL="114300" indent="0" algn="ctr">
                  <a:buNone/>
                </a:pPr>
                <a:endParaRPr lang="en-US" b="1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8229600" cy="4800600"/>
              </a:xfrm>
              <a:blipFill rotWithShape="1">
                <a:blip r:embed="rId3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1203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Concluding remarks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077200" cy="48006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A poly-time </a:t>
                </a:r>
                <a:r>
                  <a:rPr lang="en-US" dirty="0" err="1" smtClean="0">
                    <a:cs typeface="Tunga"/>
                  </a:rPr>
                  <a:t>Ârthur</a:t>
                </a:r>
                <a:r>
                  <a:rPr lang="en-US" dirty="0" smtClean="0">
                    <a:cs typeface="Tunga"/>
                  </a:rPr>
                  <a:t> can be simulated by a poly-time Arthur:</a:t>
                </a:r>
              </a:p>
              <a:p>
                <a:pPr marL="114300" indent="0" algn="ctr">
                  <a:buNone/>
                </a:pPr>
                <a:endParaRPr lang="en-US" sz="1000" b="1" i="1" dirty="0" smtClean="0">
                  <a:latin typeface="Cambria Math"/>
                </a:endParaRPr>
              </a:p>
              <a:p>
                <a:pPr marL="114300" indent="0" algn="ctr"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𝑨𝑴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𝒑𝒐𝒍𝒚</m:t>
                    </m:r>
                  </m:oMath>
                </a14:m>
                <a:r>
                  <a:rPr lang="en-US" b="1" dirty="0" smtClean="0"/>
                  <a:t>-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𝒕𝒊𝒎𝒆</m:t>
                    </m:r>
                    <m:r>
                      <a:rPr lang="en-US" b="1" i="1" dirty="0" smtClean="0">
                        <a:latin typeface="Cambria Math"/>
                      </a:rPr>
                      <m:t>)=</m:t>
                    </m:r>
                    <m:r>
                      <a:rPr lang="en-US" b="1" i="1" dirty="0" smtClean="0">
                        <a:latin typeface="Cambria Math"/>
                      </a:rPr>
                      <m:t>𝒒𝑨𝑴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𝒑𝒐𝒍𝒚</m:t>
                    </m:r>
                  </m:oMath>
                </a14:m>
                <a:r>
                  <a:rPr lang="en-US" b="1" dirty="0" smtClean="0"/>
                  <a:t>-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𝒕𝒊𝒎𝒆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b="1" dirty="0" smtClean="0"/>
              </a:p>
              <a:p>
                <a:endParaRPr lang="en-US" sz="2500" dirty="0" smtClean="0"/>
              </a:p>
              <a:p>
                <a:r>
                  <a:rPr lang="en-US" dirty="0" smtClean="0"/>
                  <a:t>In constant space [DS92,CHPW94,AW02]:</a:t>
                </a:r>
              </a:p>
              <a:p>
                <a:endParaRPr lang="en-US" sz="1000" dirty="0" smtClean="0"/>
              </a:p>
              <a:p>
                <a:pPr marL="411480" lvl="1" indent="0" algn="ctr"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𝑨𝑴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𝒄𝒐𝒏𝒔𝒕</m:t>
                    </m:r>
                  </m:oMath>
                </a14:m>
                <a:r>
                  <a:rPr lang="en-US" b="1" i="1" dirty="0" smtClean="0">
                    <a:latin typeface="Cambria Math"/>
                  </a:rPr>
                  <a:t>-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𝒔𝒑𝒂𝒄𝒆</m:t>
                    </m:r>
                    <m:r>
                      <a:rPr lang="en-US" b="1" i="1" dirty="0" smtClean="0">
                        <a:latin typeface="Cambria Math"/>
                      </a:rPr>
                      <m:t>)⊊</m:t>
                    </m:r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𝒒𝑨</m:t>
                    </m:r>
                    <m:r>
                      <a:rPr lang="en-US" b="1" i="1">
                        <a:latin typeface="Cambria Math"/>
                      </a:rPr>
                      <m:t>𝑴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𝒄𝒐𝒏𝒔𝒕</m:t>
                    </m:r>
                  </m:oMath>
                </a14:m>
                <a:r>
                  <a:rPr lang="en-US" b="1" i="1" dirty="0" smtClean="0">
                    <a:latin typeface="Cambria Math"/>
                  </a:rPr>
                  <a:t>-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𝒔𝒑𝒂𝒄𝒆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b="1" i="1" dirty="0" smtClean="0">
                  <a:latin typeface="Cambria Math"/>
                </a:endParaRPr>
              </a:p>
              <a:p>
                <a:pPr marL="411480" lvl="1" indent="0" algn="ctr">
                  <a:buNone/>
                </a:pPr>
                <a:endParaRPr lang="en-US" sz="1000" b="1" i="1" dirty="0" smtClean="0">
                  <a:latin typeface="Cambria Math"/>
                </a:endParaRPr>
              </a:p>
              <a:p>
                <a:pPr marL="411480" lvl="1" indent="0" algn="ctr">
                  <a:buNone/>
                </a:pP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𝑨𝑴</m:t>
                    </m:r>
                    <m:r>
                      <a:rPr lang="en-US" b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𝒄𝒐𝒏𝒔𝒕</m:t>
                    </m:r>
                  </m:oMath>
                </a14:m>
                <a:r>
                  <a:rPr lang="en-US" b="1" dirty="0" smtClean="0"/>
                  <a:t>-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𝒔𝒑𝒂𝒄𝒆</m:t>
                    </m:r>
                    <m:r>
                      <a:rPr lang="en-US" b="1" i="1" dirty="0" smtClean="0">
                        <a:latin typeface="Cambria Math"/>
                      </a:rPr>
                      <m:t>,</m:t>
                    </m:r>
                    <m:r>
                      <a:rPr lang="en-US" b="1" i="1" dirty="0" smtClean="0">
                        <a:latin typeface="Cambria Math"/>
                      </a:rPr>
                      <m:t>𝒑𝒐𝒍𝒚</m:t>
                    </m:r>
                  </m:oMath>
                </a14:m>
                <a:r>
                  <a:rPr lang="en-US" b="1" dirty="0" smtClean="0"/>
                  <a:t>-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𝒕𝒊𝒎𝒆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  <m:r>
                      <a:rPr lang="en-US" b="1">
                        <a:latin typeface="Cambria Math"/>
                      </a:rPr>
                      <m:t>⊊</m:t>
                    </m:r>
                    <m:r>
                      <a:rPr lang="en-US" b="1" i="1" smtClean="0">
                        <a:latin typeface="Cambria Math"/>
                      </a:rPr>
                      <m:t>𝒒𝑨</m:t>
                    </m:r>
                    <m:r>
                      <a:rPr lang="en-US" b="1" i="1">
                        <a:latin typeface="Cambria Math"/>
                      </a:rPr>
                      <m:t>𝑴</m:t>
                    </m:r>
                    <m:r>
                      <a:rPr lang="en-US" b="1">
                        <a:latin typeface="Cambria Math"/>
                      </a:rPr>
                      <m:t>(</m:t>
                    </m:r>
                    <m:r>
                      <m:rPr>
                        <m:nor/>
                      </m:rPr>
                      <a:rPr lang="en-US" b="1">
                        <a:latin typeface="Cambria Math"/>
                      </a:rPr>
                      <m:t>const</m:t>
                    </m:r>
                  </m:oMath>
                </a14:m>
                <a:r>
                  <a:rPr lang="en-US" b="1" dirty="0" smtClean="0"/>
                  <a:t>-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𝒔𝒑𝒂𝒄𝒆</m:t>
                    </m:r>
                    <m:r>
                      <a:rPr lang="en-US" b="1" i="1" dirty="0" smtClean="0">
                        <a:latin typeface="Cambria Math"/>
                      </a:rPr>
                      <m:t>,</m:t>
                    </m:r>
                    <m:r>
                      <a:rPr lang="en-US" b="1" i="1" dirty="0" smtClean="0">
                        <a:latin typeface="Cambria Math"/>
                      </a:rPr>
                      <m:t>𝒑𝒐𝒍𝒚</m:t>
                    </m:r>
                  </m:oMath>
                </a14:m>
                <a:r>
                  <a:rPr lang="en-US" b="1" dirty="0" smtClean="0"/>
                  <a:t>-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𝒕𝒊𝒎𝒆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b="1" dirty="0" smtClean="0"/>
              </a:p>
              <a:p>
                <a:pPr marL="411480" lvl="1" indent="0" algn="ctr">
                  <a:buNone/>
                </a:pPr>
                <a:r>
                  <a:rPr lang="en-US" dirty="0" smtClean="0"/>
                  <a:t>(if arbitrary transition amplitudes are allowed)</a:t>
                </a:r>
              </a:p>
              <a:p>
                <a:endParaRPr lang="en-US" sz="2500" dirty="0" smtClean="0"/>
              </a:p>
              <a:p>
                <a:r>
                  <a:rPr lang="en-US" dirty="0" smtClean="0"/>
                  <a:t>Is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/>
                        <a:ea typeface="Cambria Math"/>
                      </a:rPr>
                      <m:t>𝑷</m:t>
                    </m:r>
                    <m:r>
                      <a:rPr lang="en-US" b="1" i="1" dirty="0">
                        <a:latin typeface="Cambria Math"/>
                      </a:rPr>
                      <m:t>⊆</m:t>
                    </m:r>
                    <m:r>
                      <a:rPr lang="en-US" b="1" i="1" dirty="0" smtClean="0">
                        <a:latin typeface="Cambria Math"/>
                      </a:rPr>
                      <m:t>𝑨</m:t>
                    </m:r>
                    <m:r>
                      <a:rPr lang="en-US" b="1" i="1">
                        <a:latin typeface="Cambria Math"/>
                      </a:rPr>
                      <m:t>𝑴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𝒍𝒐𝒈</m:t>
                    </m:r>
                  </m:oMath>
                </a14:m>
                <a:r>
                  <a:rPr lang="en-US" b="1" i="1" dirty="0">
                    <a:latin typeface="Cambria Math"/>
                  </a:rPr>
                  <a:t>-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𝒔𝒑𝒂𝒄𝒆</m:t>
                    </m:r>
                    <m:r>
                      <a:rPr lang="en-US" b="1" i="1">
                        <a:latin typeface="Cambria Math"/>
                      </a:rPr>
                      <m:t>,</m:t>
                    </m:r>
                    <m:r>
                      <a:rPr lang="en-US" b="1" i="1">
                        <a:latin typeface="Cambria Math"/>
                      </a:rPr>
                      <m:t>𝒑𝒐𝒍𝒚</m:t>
                    </m:r>
                  </m:oMath>
                </a14:m>
                <a:r>
                  <a:rPr lang="en-US" b="1" i="1" dirty="0">
                    <a:latin typeface="Cambria Math"/>
                  </a:rPr>
                  <a:t>-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/>
                      </a:rPr>
                      <m:t>𝒕𝒊𝒎𝒆</m:t>
                    </m:r>
                    <m:r>
                      <a:rPr lang="en-US" b="1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?</a:t>
                </a:r>
                <a:r>
                  <a:rPr lang="en-US" b="1" dirty="0" smtClean="0"/>
                  <a:t> [Con93]</a:t>
                </a:r>
              </a:p>
              <a:p>
                <a:r>
                  <a:rPr lang="en-US" dirty="0" smtClean="0"/>
                  <a:t>What is the relationship between </a:t>
                </a:r>
                <a:endParaRPr lang="en-US" b="1" i="1" dirty="0">
                  <a:latin typeface="Cambria Math"/>
                </a:endParaRPr>
              </a:p>
              <a:p>
                <a:pPr marL="114300" indent="0" algn="ctr"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𝑷</m:t>
                    </m:r>
                  </m:oMath>
                </a14:m>
                <a:r>
                  <a:rPr lang="en-US" b="1" dirty="0" smtClean="0"/>
                  <a:t> </a:t>
                </a:r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𝒒𝑨𝑴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𝒍𝒐𝒈</m:t>
                    </m:r>
                  </m:oMath>
                </a14:m>
                <a:r>
                  <a:rPr lang="en-US" b="1" i="1" dirty="0" smtClean="0">
                    <a:latin typeface="Cambria Math"/>
                  </a:rPr>
                  <a:t>-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𝒔𝒑𝒂𝒄𝒆</m:t>
                    </m:r>
                    <m:r>
                      <a:rPr lang="en-US" b="1" i="1" smtClean="0">
                        <a:latin typeface="Cambria Math"/>
                      </a:rPr>
                      <m:t>,</m:t>
                    </m:r>
                    <m:r>
                      <a:rPr lang="en-US" b="1" i="1" smtClean="0">
                        <a:latin typeface="Cambria Math"/>
                      </a:rPr>
                      <m:t>𝒑𝒐𝒍𝒚</m:t>
                    </m:r>
                  </m:oMath>
                </a14:m>
                <a:r>
                  <a:rPr lang="en-US" b="1" i="1" dirty="0" smtClean="0">
                    <a:latin typeface="Cambria Math"/>
                  </a:rPr>
                  <a:t>-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𝒕𝒊𝒎𝒆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?</a:t>
                </a:r>
                <a:endParaRPr lang="en-US" dirty="0" smtClean="0">
                  <a:latin typeface="Cambria Math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077200" cy="4800600"/>
              </a:xfrm>
              <a:blipFill rotWithShape="1">
                <a:blip r:embed="rId2"/>
                <a:stretch>
                  <a:fillRect t="-1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9477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363144"/>
            <a:ext cx="8153400" cy="5399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547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33400" y="1219200"/>
            <a:ext cx="7543799" cy="4953000"/>
            <a:chOff x="533400" y="1219200"/>
            <a:chExt cx="7373203" cy="53977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Cloud Callout 4"/>
                <p:cNvSpPr/>
                <p:nvPr/>
              </p:nvSpPr>
              <p:spPr>
                <a:xfrm>
                  <a:off x="2964976" y="1219200"/>
                  <a:ext cx="2438400" cy="2057400"/>
                </a:xfrm>
                <a:prstGeom prst="cloudCallout">
                  <a:avLst>
                    <a:gd name="adj1" fmla="val -76802"/>
                    <a:gd name="adj2" fmla="val 64490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𝑳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?</m:t>
                        </m:r>
                      </m:oMath>
                    </m:oMathPara>
                  </a14:m>
                  <a:endParaRPr lang="en-US" sz="3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Cloud Callout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64976" y="1219200"/>
                  <a:ext cx="2438400" cy="2057400"/>
                </a:xfrm>
                <a:prstGeom prst="cloudCallout">
                  <a:avLst>
                    <a:gd name="adj1" fmla="val -76802"/>
                    <a:gd name="adj2" fmla="val 64490"/>
                  </a:avLst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Smiley Face 5"/>
            <p:cNvSpPr/>
            <p:nvPr/>
          </p:nvSpPr>
          <p:spPr>
            <a:xfrm>
              <a:off x="533400" y="3962399"/>
              <a:ext cx="2133600" cy="1981201"/>
            </a:xfrm>
            <a:prstGeom prst="smileyFac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62000" y="6032212"/>
              <a:ext cx="166103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VERIFIER</a:t>
              </a:r>
              <a:endParaRPr lang="en-US" sz="3200" dirty="0"/>
            </a:p>
          </p:txBody>
        </p:sp>
        <p:sp>
          <p:nvSpPr>
            <p:cNvPr id="8" name="6-Point Star 7"/>
            <p:cNvSpPr/>
            <p:nvPr/>
          </p:nvSpPr>
          <p:spPr>
            <a:xfrm>
              <a:off x="5403376" y="3505200"/>
              <a:ext cx="2503227" cy="2438400"/>
            </a:xfrm>
            <a:prstGeom prst="star6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PROVER</a:t>
              </a:r>
              <a:endParaRPr lang="en-US" sz="3200" dirty="0"/>
            </a:p>
          </p:txBody>
        </p:sp>
        <p:sp>
          <p:nvSpPr>
            <p:cNvPr id="9" name="Left-Right Arrow 8"/>
            <p:cNvSpPr/>
            <p:nvPr/>
          </p:nvSpPr>
          <p:spPr>
            <a:xfrm rot="21387761">
              <a:off x="3050843" y="4724400"/>
              <a:ext cx="2057400" cy="571500"/>
            </a:xfrm>
            <a:prstGeom prst="leftRightArrow">
              <a:avLst>
                <a:gd name="adj1" fmla="val 26119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153400" cy="1143000"/>
          </a:xfrm>
        </p:spPr>
        <p:txBody>
          <a:bodyPr/>
          <a:lstStyle/>
          <a:p>
            <a:r>
              <a:rPr lang="en-US" sz="3600" dirty="0" smtClean="0"/>
              <a:t>An interactive proof system for a language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553049" y="6260068"/>
            <a:ext cx="2190151" cy="369332"/>
          </a:xfrm>
          <a:prstGeom prst="rect">
            <a:avLst/>
          </a:prstGeom>
          <a:solidFill>
            <a:srgbClr val="85DFFF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robabilistic machine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0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33400" y="1219200"/>
            <a:ext cx="7543799" cy="3376136"/>
            <a:chOff x="533400" y="1219200"/>
            <a:chExt cx="7373203" cy="53977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loud Callout 5"/>
                <p:cNvSpPr/>
                <p:nvPr/>
              </p:nvSpPr>
              <p:spPr>
                <a:xfrm>
                  <a:off x="2964976" y="1219200"/>
                  <a:ext cx="2438400" cy="2057400"/>
                </a:xfrm>
                <a:prstGeom prst="cloudCallout">
                  <a:avLst>
                    <a:gd name="adj1" fmla="val -76802"/>
                    <a:gd name="adj2" fmla="val 64490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𝑳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?</m:t>
                        </m:r>
                      </m:oMath>
                    </m:oMathPara>
                  </a14:m>
                  <a:endParaRPr lang="en-US" sz="3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Cloud Callout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64976" y="1219200"/>
                  <a:ext cx="2438400" cy="2057400"/>
                </a:xfrm>
                <a:prstGeom prst="cloudCallout">
                  <a:avLst>
                    <a:gd name="adj1" fmla="val -76802"/>
                    <a:gd name="adj2" fmla="val 64490"/>
                  </a:avLst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Smiley Face 6"/>
            <p:cNvSpPr/>
            <p:nvPr/>
          </p:nvSpPr>
          <p:spPr>
            <a:xfrm>
              <a:off x="533400" y="3962399"/>
              <a:ext cx="2133600" cy="1981201"/>
            </a:xfrm>
            <a:prstGeom prst="smileyFac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" y="6032212"/>
              <a:ext cx="166103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VERIFIER</a:t>
              </a:r>
              <a:endParaRPr lang="en-US" sz="3200" dirty="0"/>
            </a:p>
          </p:txBody>
        </p:sp>
        <p:sp>
          <p:nvSpPr>
            <p:cNvPr id="9" name="6-Point Star 8"/>
            <p:cNvSpPr/>
            <p:nvPr/>
          </p:nvSpPr>
          <p:spPr>
            <a:xfrm>
              <a:off x="5403376" y="3505200"/>
              <a:ext cx="2503227" cy="2438400"/>
            </a:xfrm>
            <a:prstGeom prst="star6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PROVER</a:t>
              </a:r>
              <a:endParaRPr lang="en-US" sz="3200" dirty="0"/>
            </a:p>
          </p:txBody>
        </p:sp>
        <p:sp>
          <p:nvSpPr>
            <p:cNvPr id="10" name="Left-Right Arrow 9"/>
            <p:cNvSpPr/>
            <p:nvPr/>
          </p:nvSpPr>
          <p:spPr>
            <a:xfrm rot="21387761">
              <a:off x="3050843" y="4724400"/>
              <a:ext cx="2057400" cy="571500"/>
            </a:xfrm>
            <a:prstGeom prst="leftRightArrow">
              <a:avLst>
                <a:gd name="adj1" fmla="val 26119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953000" y="4595336"/>
            <a:ext cx="3428999" cy="369332"/>
          </a:xfrm>
          <a:prstGeom prst="rect">
            <a:avLst/>
          </a:prstGeom>
          <a:solidFill>
            <a:srgbClr val="85DFFF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unlimited computational power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33726" y="5867400"/>
            <a:ext cx="4162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Prover can </a:t>
            </a:r>
            <a:r>
              <a:rPr lang="en-US" sz="4000" b="1" i="1" dirty="0" smtClean="0"/>
              <a:t>cheat</a:t>
            </a:r>
            <a:r>
              <a:rPr lang="en-US" sz="4000" dirty="0" smtClean="0"/>
              <a:t>!</a:t>
            </a:r>
            <a:endParaRPr lang="en-US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743509" y="4780002"/>
            <a:ext cx="1917513" cy="369332"/>
          </a:xfrm>
          <a:prstGeom prst="rect">
            <a:avLst/>
          </a:prstGeom>
          <a:solidFill>
            <a:srgbClr val="85D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resource-bounded</a:t>
            </a:r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52400" y="7620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/>
              <a:t>An interactive proof system for a language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4595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criteria: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371600"/>
                <a:ext cx="8305800" cy="5257800"/>
              </a:xfrm>
            </p:spPr>
            <p:txBody>
              <a:bodyPr>
                <a:normAutofit/>
              </a:bodyPr>
              <a:lstStyle/>
              <a:p>
                <a:pPr marL="114300" indent="0">
                  <a:buNone/>
                </a:pPr>
                <a:r>
                  <a:rPr lang="en-US" sz="3200" dirty="0" smtClean="0"/>
                  <a:t>Language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𝐿</m:t>
                    </m:r>
                  </m:oMath>
                </a14:m>
                <a:r>
                  <a:rPr lang="en-US" sz="3200" dirty="0" smtClean="0"/>
                  <a:t> has a proof system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(</m:t>
                    </m:r>
                    <m:r>
                      <a:rPr lang="en-US" sz="3200" b="0" i="1" smtClean="0">
                        <a:latin typeface="Cambria Math"/>
                      </a:rPr>
                      <m:t>𝑃</m:t>
                    </m:r>
                    <m:r>
                      <a:rPr lang="en-US" sz="3200" b="0" i="1" smtClean="0">
                        <a:latin typeface="Cambria Math"/>
                      </a:rPr>
                      <m:t>,</m:t>
                    </m:r>
                    <m:r>
                      <a:rPr lang="en-US" sz="3200" b="0" i="1" smtClean="0">
                        <a:latin typeface="Cambria Math"/>
                      </a:rPr>
                      <m:t>𝑉</m:t>
                    </m:r>
                    <m:r>
                      <a:rPr lang="en-US" sz="32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3200" dirty="0" smtClean="0"/>
                  <a:t> if</a:t>
                </a:r>
              </a:p>
              <a:p>
                <a:pPr marL="114300" indent="0" algn="ctr">
                  <a:buNone/>
                </a:pPr>
                <a:endParaRPr lang="en-US" sz="2000" dirty="0" smtClean="0"/>
              </a:p>
              <a:p>
                <a:pPr marL="114300" indent="0" algn="ctr">
                  <a:buNone/>
                </a:pPr>
                <a:r>
                  <a:rPr lang="en-US" sz="3200" dirty="0" smtClean="0"/>
                  <a:t>COMPLETENESS</a:t>
                </a:r>
              </a:p>
              <a:p>
                <a:pPr marL="114300" indent="0">
                  <a:buNone/>
                </a:pPr>
                <a:r>
                  <a:rPr lang="en-US" sz="3000" dirty="0" smtClean="0"/>
                  <a:t>For every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000" b="0" i="0" smtClean="0">
                        <a:latin typeface="Cambria Math"/>
                      </a:rPr>
                      <m:t>w</m:t>
                    </m:r>
                    <m:r>
                      <a:rPr lang="en-US" sz="3000" b="0" i="1" smtClean="0">
                        <a:latin typeface="Cambria Math"/>
                      </a:rPr>
                      <m:t>∈</m:t>
                    </m:r>
                    <m:r>
                      <a:rPr lang="en-US" sz="3000" b="0" i="1" smtClean="0">
                        <a:latin typeface="Cambria Math"/>
                      </a:rPr>
                      <m:t>𝐿</m:t>
                    </m:r>
                  </m:oMath>
                </a14:m>
                <a:r>
                  <a:rPr lang="en-US" sz="3000" dirty="0" smtClean="0"/>
                  <a:t>, the verifier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/>
                      </a:rPr>
                      <m:t>𝑉</m:t>
                    </m:r>
                  </m:oMath>
                </a14:m>
                <a:r>
                  <a:rPr lang="en-US" sz="3000" dirty="0" smtClean="0"/>
                  <a:t> always accepts </a:t>
                </a:r>
                <a:r>
                  <a:rPr lang="en-US" sz="3000" dirty="0"/>
                  <a:t>with high </a:t>
                </a:r>
                <a:r>
                  <a:rPr lang="en-US" sz="3000" dirty="0" smtClean="0"/>
                  <a:t>probability  after interacting the prover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US" sz="3000" dirty="0" smtClean="0"/>
                  <a:t> </a:t>
                </a:r>
                <a:endParaRPr lang="en-US" sz="3000" dirty="0"/>
              </a:p>
              <a:p>
                <a:pPr marL="114300" indent="0" algn="ctr">
                  <a:buNone/>
                </a:pPr>
                <a:endParaRPr lang="en-US" sz="2000" dirty="0" smtClean="0"/>
              </a:p>
              <a:p>
                <a:pPr marL="114300" indent="0" algn="ctr">
                  <a:buNone/>
                </a:pPr>
                <a:r>
                  <a:rPr lang="en-US" sz="3200" dirty="0" smtClean="0"/>
                  <a:t>SOUNDNESS</a:t>
                </a:r>
              </a:p>
              <a:p>
                <a:pPr marL="114300" indent="0">
                  <a:buNone/>
                </a:pPr>
                <a:r>
                  <a:rPr lang="en-US" sz="3200" dirty="0" smtClean="0"/>
                  <a:t>For every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𝑤</m:t>
                    </m:r>
                    <m:r>
                      <a:rPr lang="en-US" sz="3200" b="0" i="1" smtClean="0">
                        <a:latin typeface="Cambria Math"/>
                      </a:rPr>
                      <m:t>∉</m:t>
                    </m:r>
                    <m:r>
                      <a:rPr lang="en-US" sz="3200" b="0" i="1" smtClean="0">
                        <a:latin typeface="Cambria Math"/>
                      </a:rPr>
                      <m:t>𝐿</m:t>
                    </m:r>
                  </m:oMath>
                </a14:m>
                <a:r>
                  <a:rPr lang="en-US" sz="3200" dirty="0" smtClean="0"/>
                  <a:t> and every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3200" dirty="0" smtClean="0"/>
                  <a:t>, </a:t>
                </a:r>
                <a:r>
                  <a:rPr lang="en-US" sz="3200" dirty="0"/>
                  <a:t>the verifier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𝑉</m:t>
                    </m:r>
                  </m:oMath>
                </a14:m>
                <a:r>
                  <a:rPr lang="en-US" sz="3200" dirty="0"/>
                  <a:t> </a:t>
                </a:r>
                <a:r>
                  <a:rPr lang="en-US" sz="3200" dirty="0" smtClean="0"/>
                  <a:t>rejects with high probability after interacting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sz="32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3200" dirty="0" smtClean="0"/>
                  <a:t> </a:t>
                </a:r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371600"/>
                <a:ext cx="8305800" cy="5257800"/>
              </a:xfrm>
              <a:blipFill rotWithShape="1">
                <a:blip r:embed="rId2"/>
                <a:stretch>
                  <a:fillRect l="-514" t="-1390" r="-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166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75" y="0"/>
            <a:ext cx="7620000" cy="1143000"/>
          </a:xfrm>
        </p:spPr>
        <p:txBody>
          <a:bodyPr/>
          <a:lstStyle/>
          <a:p>
            <a:pPr algn="ctr"/>
            <a:r>
              <a:rPr lang="en-US" sz="3600" dirty="0"/>
              <a:t>Arthur-Merlin system (space-bounded)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086947"/>
              </p:ext>
            </p:extLst>
          </p:nvPr>
        </p:nvGraphicFramePr>
        <p:xfrm>
          <a:off x="2328760" y="1795956"/>
          <a:ext cx="451889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889"/>
                <a:gridCol w="451889"/>
                <a:gridCol w="451889"/>
                <a:gridCol w="451889"/>
                <a:gridCol w="903778"/>
                <a:gridCol w="451889"/>
                <a:gridCol w="451889"/>
                <a:gridCol w="451889"/>
                <a:gridCol w="45188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328768"/>
              </p:ext>
            </p:extLst>
          </p:nvPr>
        </p:nvGraphicFramePr>
        <p:xfrm>
          <a:off x="407472" y="5310721"/>
          <a:ext cx="3154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"/>
                <a:gridCol w="525780"/>
                <a:gridCol w="525780"/>
                <a:gridCol w="525780"/>
                <a:gridCol w="525780"/>
                <a:gridCol w="52578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69800" y="5797333"/>
            <a:ext cx="2254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tape (</a:t>
            </a:r>
            <a:r>
              <a:rPr lang="en-US" dirty="0" smtClean="0">
                <a:solidFill>
                  <a:srgbClr val="FF0000"/>
                </a:solidFill>
              </a:rPr>
              <a:t>restricted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1629008" y="1447800"/>
            <a:ext cx="13766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199975" y="2928284"/>
            <a:ext cx="689412" cy="6212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975566" y="3576935"/>
            <a:ext cx="1175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Communication</a:t>
            </a:r>
          </a:p>
          <a:p>
            <a:pPr algn="ctr"/>
            <a:r>
              <a:rPr lang="en-US" sz="1200" dirty="0" smtClean="0"/>
              <a:t>cell</a:t>
            </a:r>
            <a:endParaRPr lang="en-US" sz="12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4553732" y="2577214"/>
            <a:ext cx="0" cy="3110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4544679" y="4006536"/>
            <a:ext cx="9278" cy="413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Flowchart: Magnetic Disk 42"/>
          <p:cNvSpPr/>
          <p:nvPr/>
        </p:nvSpPr>
        <p:spPr>
          <a:xfrm>
            <a:off x="4314274" y="5181600"/>
            <a:ext cx="460811" cy="671424"/>
          </a:xfrm>
          <a:prstGeom prst="flowChartMagneticDisk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959725" y="5843990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Random number</a:t>
            </a:r>
          </a:p>
          <a:p>
            <a:pPr algn="ctr"/>
            <a:r>
              <a:rPr lang="en-US" sz="1200" dirty="0" smtClean="0"/>
              <a:t>generator</a:t>
            </a:r>
            <a:endParaRPr lang="en-US" sz="12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4544680" y="6400800"/>
            <a:ext cx="9275" cy="3870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429000" y="2219545"/>
            <a:ext cx="2249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tape (read-only)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2531035" y="3238918"/>
            <a:ext cx="1583765" cy="494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43" idx="2"/>
          </p:cNvCxnSpPr>
          <p:nvPr/>
        </p:nvCxnSpPr>
        <p:spPr>
          <a:xfrm>
            <a:off x="2274902" y="4003208"/>
            <a:ext cx="2039372" cy="1514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656541" y="41148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56541" y="4724400"/>
            <a:ext cx="6183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2274902" y="4724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1656541" y="1423696"/>
            <a:ext cx="3601259" cy="24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5257800" y="1423696"/>
            <a:ext cx="0" cy="328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 flipV="1">
            <a:off x="4953000" y="3238918"/>
            <a:ext cx="1371600" cy="2474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5151401" y="3807767"/>
            <a:ext cx="1281206" cy="802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84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866933"/>
              </p:ext>
            </p:extLst>
          </p:nvPr>
        </p:nvGraphicFramePr>
        <p:xfrm>
          <a:off x="5227320" y="5334000"/>
          <a:ext cx="3154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"/>
                <a:gridCol w="525780"/>
                <a:gridCol w="525780"/>
                <a:gridCol w="525780"/>
                <a:gridCol w="525780"/>
                <a:gridCol w="52578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5" name="TextBox 84"/>
          <p:cNvSpPr txBox="1"/>
          <p:nvPr/>
        </p:nvSpPr>
        <p:spPr>
          <a:xfrm>
            <a:off x="5689648" y="5820612"/>
            <a:ext cx="2253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tape (</a:t>
            </a:r>
            <a:r>
              <a:rPr lang="en-US" dirty="0" smtClean="0">
                <a:solidFill>
                  <a:srgbClr val="FF0000"/>
                </a:solidFill>
              </a:rPr>
              <a:t>unlimited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7010400" y="1143000"/>
            <a:ext cx="0" cy="20959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3429000" y="1143000"/>
            <a:ext cx="3581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3429000" y="1143000"/>
            <a:ext cx="0" cy="603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7086600" y="4038600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Flowchart: Multidocument 95"/>
          <p:cNvSpPr/>
          <p:nvPr/>
        </p:nvSpPr>
        <p:spPr>
          <a:xfrm>
            <a:off x="4124801" y="4495800"/>
            <a:ext cx="914400" cy="457200"/>
          </a:xfrm>
          <a:prstGeom prst="flowChartMultidocumen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outcomes</a:t>
            </a:r>
            <a:endParaRPr lang="en-US" sz="1100" dirty="0"/>
          </a:p>
        </p:txBody>
      </p:sp>
      <p:cxnSp>
        <p:nvCxnSpPr>
          <p:cNvPr id="104" name="Straight Arrow Connector 103"/>
          <p:cNvCxnSpPr>
            <a:endCxn id="96" idx="1"/>
          </p:cNvCxnSpPr>
          <p:nvPr/>
        </p:nvCxnSpPr>
        <p:spPr>
          <a:xfrm>
            <a:off x="2438400" y="3886200"/>
            <a:ext cx="1686401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43" idx="1"/>
            <a:endCxn id="96" idx="2"/>
          </p:cNvCxnSpPr>
          <p:nvPr/>
        </p:nvCxnSpPr>
        <p:spPr>
          <a:xfrm flipH="1" flipV="1">
            <a:off x="4518416" y="4935686"/>
            <a:ext cx="26264" cy="2459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1052777" y="3352800"/>
            <a:ext cx="1233223" cy="1492668"/>
            <a:chOff x="533400" y="3736355"/>
            <a:chExt cx="2396924" cy="2749709"/>
          </a:xfrm>
        </p:grpSpPr>
        <p:sp>
          <p:nvSpPr>
            <p:cNvPr id="37" name="Smiley Face 36"/>
            <p:cNvSpPr/>
            <p:nvPr/>
          </p:nvSpPr>
          <p:spPr>
            <a:xfrm>
              <a:off x="533400" y="3736355"/>
              <a:ext cx="2182966" cy="1817947"/>
            </a:xfrm>
            <a:prstGeom prst="smileyFac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33400" y="5635611"/>
              <a:ext cx="2396924" cy="8504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ARTHUR</a:t>
              </a:r>
              <a:endParaRPr lang="en-US" sz="2400" dirty="0"/>
            </a:p>
          </p:txBody>
        </p:sp>
      </p:grpSp>
      <p:sp>
        <p:nvSpPr>
          <p:cNvPr id="41" name="6-Point Star 40"/>
          <p:cNvSpPr/>
          <p:nvPr/>
        </p:nvSpPr>
        <p:spPr>
          <a:xfrm>
            <a:off x="6035704" y="3161132"/>
            <a:ext cx="1965296" cy="1293270"/>
          </a:xfrm>
          <a:prstGeom prst="star6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MERLIN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728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20000" cy="1143000"/>
          </a:xfrm>
        </p:spPr>
        <p:txBody>
          <a:bodyPr/>
          <a:lstStyle/>
          <a:p>
            <a:pPr algn="ctr"/>
            <a:r>
              <a:rPr lang="en-US" dirty="0" smtClean="0"/>
              <a:t>Complexity classes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7620000" cy="5257800"/>
              </a:xfrm>
            </p:spPr>
            <p:txBody>
              <a:bodyPr>
                <a:normAutofit lnSpcReduction="10000"/>
              </a:bodyPr>
              <a:lstStyle/>
              <a:p>
                <a:pPr marL="114300" indent="0"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𝑷</m:t>
                    </m:r>
                  </m:oMath>
                </a14:m>
                <a:r>
                  <a:rPr lang="en-US" dirty="0" smtClean="0"/>
                  <a:t> is the class of languages recognized by a deterministic Turing machine in polynomial time.</a:t>
                </a:r>
              </a:p>
              <a:p>
                <a:pPr marL="114300" indent="0"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𝑵𝑷</m:t>
                    </m:r>
                  </m:oMath>
                </a14:m>
                <a:r>
                  <a:rPr lang="en-US" dirty="0" smtClean="0"/>
                  <a:t> is the class of language recognized by a nondeterministic Turing machine  in polynomial time.</a:t>
                </a:r>
              </a:p>
              <a:p>
                <a:pPr marL="114300" indent="0">
                  <a:buNone/>
                </a:pPr>
                <a:r>
                  <a:rPr lang="en-US" dirty="0" smtClean="0"/>
                  <a:t>---</a:t>
                </a:r>
                <a:endParaRPr lang="en-US" dirty="0"/>
              </a:p>
              <a:p>
                <a:pPr marL="114300" indent="0"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𝑵𝑷</m:t>
                    </m:r>
                  </m:oMath>
                </a14:m>
                <a:r>
                  <a:rPr lang="en-US" dirty="0" smtClean="0"/>
                  <a:t> is </a:t>
                </a:r>
                <a:r>
                  <a:rPr lang="en-US" dirty="0"/>
                  <a:t>the class of languages having an AM proof system with </a:t>
                </a:r>
                <a:r>
                  <a:rPr lang="en-US" dirty="0" smtClean="0"/>
                  <a:t>no error such that </a:t>
                </a:r>
              </a:p>
              <a:p>
                <a:r>
                  <a:rPr lang="en-US" dirty="0"/>
                  <a:t>t</a:t>
                </a:r>
                <a:r>
                  <a:rPr lang="en-US" dirty="0" smtClean="0"/>
                  <a:t>he random number generator is removed and </a:t>
                </a:r>
              </a:p>
              <a:p>
                <a:r>
                  <a:rPr lang="en-US" dirty="0"/>
                  <a:t>t</a:t>
                </a:r>
                <a:r>
                  <a:rPr lang="en-US" dirty="0" smtClean="0"/>
                  <a:t>he runtime of Arthur is restricted with polynomial time.</a:t>
                </a:r>
              </a:p>
              <a:p>
                <a:pPr marL="114300" indent="0">
                  <a:buNone/>
                </a:pPr>
                <a:r>
                  <a:rPr lang="en-US" dirty="0" smtClean="0"/>
                  <a:t>Class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𝑷</m:t>
                    </m:r>
                  </m:oMath>
                </a14:m>
                <a:r>
                  <a:rPr lang="en-US" dirty="0" smtClean="0"/>
                  <a:t> is obtained, if the communication cell is removed as a further restriction. </a:t>
                </a:r>
              </a:p>
              <a:p>
                <a:pPr marL="114300" indent="0">
                  <a:buNone/>
                </a:pPr>
                <a:r>
                  <a:rPr lang="en-US" dirty="0" smtClean="0"/>
                  <a:t>---</a:t>
                </a:r>
              </a:p>
              <a:p>
                <a:pPr marL="114300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>
                        <a:latin typeface="Cambria Math"/>
                      </a:rPr>
                      <m:t>AM</m:t>
                    </m:r>
                    <m:r>
                      <m:rPr>
                        <m:nor/>
                      </m:rPr>
                      <a:rPr lang="en-US" b="1">
                        <a:latin typeface="Cambria Math"/>
                      </a:rPr>
                      <m:t>(</m:t>
                    </m:r>
                    <m:r>
                      <m:rPr>
                        <m:nor/>
                      </m:rPr>
                      <a:rPr lang="en-US" b="1">
                        <a:latin typeface="Cambria Math"/>
                      </a:rPr>
                      <m:t>log</m:t>
                    </m:r>
                    <m:r>
                      <m:rPr>
                        <m:nor/>
                      </m:rPr>
                      <a:rPr lang="en-US" b="1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b="1" dirty="0" smtClean="0"/>
                  <a:t>-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>
                        <a:latin typeface="Cambria Math"/>
                      </a:rPr>
                      <m:t>space</m:t>
                    </m:r>
                    <m:r>
                      <m:rPr>
                        <m:nor/>
                      </m:rPr>
                      <a:rPr lang="en-US" b="1">
                        <a:latin typeface="Cambria Math"/>
                      </a:rPr>
                      <m:t>) =</m:t>
                    </m:r>
                    <m:r>
                      <a:rPr lang="en-US" b="1" i="1">
                        <a:latin typeface="Cambria Math"/>
                      </a:rPr>
                      <m:t> 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𝑷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𝑵𝑷</m:t>
                    </m:r>
                  </m:oMath>
                </a14:m>
                <a:r>
                  <a:rPr lang="en-US" b="1" dirty="0" smtClean="0"/>
                  <a:t> [Con89]</a:t>
                </a:r>
              </a:p>
              <a:p>
                <a:pPr marL="114300" indent="0" algn="ctr">
                  <a:buNone/>
                </a:pPr>
                <a:r>
                  <a:rPr lang="en-US" dirty="0"/>
                  <a:t>A</a:t>
                </a:r>
                <a:r>
                  <a:rPr lang="en-US" dirty="0" smtClean="0"/>
                  <a:t> </a:t>
                </a:r>
                <a:r>
                  <a:rPr lang="en-US" dirty="0"/>
                  <a:t>well-known open problem: Is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𝑷</m:t>
                    </m:r>
                  </m:oMath>
                </a14:m>
                <a:r>
                  <a:rPr lang="en-US" dirty="0"/>
                  <a:t> equal to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𝑵𝑷</m:t>
                    </m:r>
                  </m:oMath>
                </a14:m>
                <a:r>
                  <a:rPr lang="en-US" dirty="0"/>
                  <a:t>, or not?</a:t>
                </a:r>
              </a:p>
              <a:p>
                <a:pPr marL="114300" indent="0" algn="ctr">
                  <a:buNone/>
                </a:pPr>
                <a:endParaRPr lang="en-US" b="1" dirty="0" smtClean="0"/>
              </a:p>
              <a:p>
                <a:pPr marL="11430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7620000" cy="5257800"/>
              </a:xfrm>
              <a:blipFill rotWithShape="1">
                <a:blip r:embed="rId3"/>
                <a:stretch>
                  <a:fillRect t="-1276" r="-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130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588" y="152400"/>
            <a:ext cx="7620000" cy="1143000"/>
          </a:xfrm>
        </p:spPr>
        <p:txBody>
          <a:bodyPr/>
          <a:lstStyle/>
          <a:p>
            <a:pPr algn="ctr"/>
            <a:r>
              <a:rPr lang="en-US" dirty="0" smtClean="0"/>
              <a:t>A new system: </a:t>
            </a:r>
            <a:r>
              <a:rPr lang="en-US" dirty="0" err="1" smtClean="0"/>
              <a:t>q</a:t>
            </a:r>
            <a:r>
              <a:rPr lang="en-US" sz="5400" dirty="0" err="1" smtClean="0">
                <a:latin typeface="Tunga"/>
                <a:cs typeface="Tunga"/>
              </a:rPr>
              <a:t>A</a:t>
            </a:r>
            <a:r>
              <a:rPr lang="en-US" dirty="0" err="1" smtClean="0"/>
              <a:t>M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191939"/>
              </p:ext>
            </p:extLst>
          </p:nvPr>
        </p:nvGraphicFramePr>
        <p:xfrm>
          <a:off x="2328760" y="1795956"/>
          <a:ext cx="451889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889"/>
                <a:gridCol w="451889"/>
                <a:gridCol w="451889"/>
                <a:gridCol w="451889"/>
                <a:gridCol w="903778"/>
                <a:gridCol w="451889"/>
                <a:gridCol w="451889"/>
                <a:gridCol w="451889"/>
                <a:gridCol w="45188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000515"/>
              </p:ext>
            </p:extLst>
          </p:nvPr>
        </p:nvGraphicFramePr>
        <p:xfrm>
          <a:off x="407472" y="5310721"/>
          <a:ext cx="3154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"/>
                <a:gridCol w="525780"/>
                <a:gridCol w="525780"/>
                <a:gridCol w="525780"/>
                <a:gridCol w="525780"/>
                <a:gridCol w="52578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69800" y="5797333"/>
            <a:ext cx="2254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tape (</a:t>
            </a:r>
            <a:r>
              <a:rPr lang="en-US" dirty="0" smtClean="0">
                <a:solidFill>
                  <a:srgbClr val="FF0000"/>
                </a:solidFill>
              </a:rPr>
              <a:t>restricted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629008" y="1447800"/>
            <a:ext cx="13766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199975" y="2928284"/>
            <a:ext cx="689412" cy="6212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75566" y="3576935"/>
            <a:ext cx="1175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Communication</a:t>
            </a:r>
          </a:p>
          <a:p>
            <a:pPr algn="ctr"/>
            <a:r>
              <a:rPr lang="en-US" sz="1200" dirty="0" smtClean="0"/>
              <a:t>cell</a:t>
            </a:r>
            <a:endParaRPr lang="en-US" sz="12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53732" y="2577214"/>
            <a:ext cx="0" cy="3110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544679" y="4006536"/>
            <a:ext cx="9278" cy="413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Flowchart: Magnetic Disk 14"/>
          <p:cNvSpPr/>
          <p:nvPr/>
        </p:nvSpPr>
        <p:spPr>
          <a:xfrm rot="5400000">
            <a:off x="4314274" y="5181600"/>
            <a:ext cx="460811" cy="671424"/>
          </a:xfrm>
          <a:prstGeom prst="flowChartMagneticDisk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63968" y="5843990"/>
            <a:ext cx="16277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A finite quantum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register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544680" y="6400800"/>
            <a:ext cx="9275" cy="3870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429000" y="2219545"/>
            <a:ext cx="2249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tape (read-only)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531035" y="3238918"/>
            <a:ext cx="1583765" cy="494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274902" y="4003208"/>
            <a:ext cx="1934065" cy="1330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656541" y="41148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56541" y="4724400"/>
            <a:ext cx="6183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274902" y="4724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656541" y="1423696"/>
            <a:ext cx="3601259" cy="24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257800" y="1423696"/>
            <a:ext cx="0" cy="328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4953000" y="3238918"/>
            <a:ext cx="1371600" cy="2474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5151401" y="3807767"/>
            <a:ext cx="1281206" cy="802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450688"/>
              </p:ext>
            </p:extLst>
          </p:nvPr>
        </p:nvGraphicFramePr>
        <p:xfrm>
          <a:off x="5227320" y="5334000"/>
          <a:ext cx="31546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"/>
                <a:gridCol w="525780"/>
                <a:gridCol w="525780"/>
                <a:gridCol w="525780"/>
                <a:gridCol w="525780"/>
                <a:gridCol w="52578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689648" y="5820612"/>
            <a:ext cx="2253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tape (</a:t>
            </a:r>
            <a:r>
              <a:rPr lang="en-US" dirty="0" smtClean="0">
                <a:solidFill>
                  <a:srgbClr val="FF0000"/>
                </a:solidFill>
              </a:rPr>
              <a:t>unlimited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7010400" y="1143000"/>
            <a:ext cx="0" cy="20959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429000" y="1143000"/>
            <a:ext cx="3581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429000" y="1143000"/>
            <a:ext cx="0" cy="603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086600" y="4038600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Flowchart: Multidocument 34"/>
          <p:cNvSpPr/>
          <p:nvPr/>
        </p:nvSpPr>
        <p:spPr>
          <a:xfrm>
            <a:off x="4124801" y="4495800"/>
            <a:ext cx="914400" cy="457200"/>
          </a:xfrm>
          <a:prstGeom prst="flowChartMultidocumen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outcomes</a:t>
            </a:r>
            <a:endParaRPr lang="en-US" sz="1100" dirty="0"/>
          </a:p>
        </p:txBody>
      </p:sp>
      <p:cxnSp>
        <p:nvCxnSpPr>
          <p:cNvPr id="36" name="Straight Arrow Connector 35"/>
          <p:cNvCxnSpPr>
            <a:endCxn id="35" idx="1"/>
          </p:cNvCxnSpPr>
          <p:nvPr/>
        </p:nvCxnSpPr>
        <p:spPr>
          <a:xfrm>
            <a:off x="2438400" y="3886200"/>
            <a:ext cx="1686401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5" idx="2"/>
            <a:endCxn id="35" idx="2"/>
          </p:cNvCxnSpPr>
          <p:nvPr/>
        </p:nvCxnSpPr>
        <p:spPr>
          <a:xfrm flipH="1" flipV="1">
            <a:off x="4518416" y="4935686"/>
            <a:ext cx="26264" cy="3512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1052777" y="3352800"/>
            <a:ext cx="1233223" cy="1492668"/>
            <a:chOff x="533400" y="3736355"/>
            <a:chExt cx="2396924" cy="2749709"/>
          </a:xfrm>
        </p:grpSpPr>
        <p:sp>
          <p:nvSpPr>
            <p:cNvPr id="39" name="Smiley Face 38"/>
            <p:cNvSpPr/>
            <p:nvPr/>
          </p:nvSpPr>
          <p:spPr>
            <a:xfrm>
              <a:off x="533400" y="3736355"/>
              <a:ext cx="2182966" cy="1817947"/>
            </a:xfrm>
            <a:prstGeom prst="smileyFac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3400" y="5635611"/>
              <a:ext cx="2396924" cy="8504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unga"/>
                  <a:cs typeface="Tunga"/>
                </a:rPr>
                <a:t>Â</a:t>
              </a:r>
              <a:r>
                <a:rPr lang="en-US" sz="2400" dirty="0" smtClean="0"/>
                <a:t>RTHUR</a:t>
              </a:r>
              <a:endParaRPr lang="en-US" sz="2400" dirty="0"/>
            </a:p>
          </p:txBody>
        </p:sp>
      </p:grpSp>
      <p:sp>
        <p:nvSpPr>
          <p:cNvPr id="41" name="6-Point Star 40"/>
          <p:cNvSpPr/>
          <p:nvPr/>
        </p:nvSpPr>
        <p:spPr>
          <a:xfrm>
            <a:off x="6035704" y="3161132"/>
            <a:ext cx="1965296" cy="1293270"/>
          </a:xfrm>
          <a:prstGeom prst="star6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MERLIN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7188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finite quantum register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 quantum register is 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-dimensional Hilbert space,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, with basis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begChr m:val="{"/>
                        <m:endChr m:val="⟩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⟩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,…,|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⟩}</m:t>
                    </m:r>
                  </m:oMath>
                </a14:m>
                <a:r>
                  <a:rPr lang="en-US" dirty="0" smtClean="0"/>
                  <a:t>, where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e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⋮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eqArr>
                      </m:e>
                    </m:d>
                    <m:r>
                      <a:rPr lang="en-US" b="0" i="1" smtClean="0">
                        <a:latin typeface="Cambria Math"/>
                      </a:rPr>
                      <m:t>,</m:t>
                    </m:r>
                    <m:d>
                      <m:dPr>
                        <m:begChr m:val="|"/>
                        <m:endChr m:val="⟩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e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⋮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eqArr>
                      </m:e>
                    </m:d>
                    <m:r>
                      <a:rPr lang="en-US" b="0" i="1" smtClean="0">
                        <a:latin typeface="Cambria Math"/>
                      </a:rPr>
                      <m:t>,…,</m:t>
                    </m:r>
                    <m:d>
                      <m:dPr>
                        <m:begChr m:val="|"/>
                        <m:endChr m:val="⟩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⋮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A quantum state is a linear combination of basis states, i.e.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⟩</m:t>
                        </m:r>
                      </m:e>
                    </m:nary>
                    <m:r>
                      <a:rPr lang="en-US" b="0" i="0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       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e>
                    </m:nary>
                  </m:oMath>
                </a14:m>
                <a:r>
                  <a:rPr lang="en-US" dirty="0" smtClean="0"/>
                  <a:t>, where</a:t>
                </a:r>
              </a:p>
              <a:p>
                <a:r>
                  <a:rPr lang="en-US" dirty="0" smtClean="0"/>
                  <a:t>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ℂ</m:t>
                    </m:r>
                  </m:oMath>
                </a14:m>
                <a:r>
                  <a:rPr lang="en-US" dirty="0" smtClean="0"/>
                  <a:t> is called the </a:t>
                </a:r>
                <a:r>
                  <a:rPr lang="en-US" b="1" i="1" dirty="0" smtClean="0"/>
                  <a:t>amplitude</a:t>
                </a:r>
                <a:r>
                  <a:rPr lang="en-US" dirty="0" smtClean="0"/>
                  <a:t> of being state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and the </a:t>
                </a:r>
                <a:r>
                  <a:rPr lang="en-US" b="1" i="1" dirty="0" smtClean="0"/>
                  <a:t>probability</a:t>
                </a:r>
                <a:r>
                  <a:rPr lang="en-US" dirty="0" smtClean="0"/>
                  <a:t> of being in state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is given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762" r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8407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758" y="152400"/>
            <a:ext cx="7620000" cy="1143000"/>
          </a:xfrm>
        </p:spPr>
        <p:txBody>
          <a:bodyPr/>
          <a:lstStyle/>
          <a:p>
            <a:pPr algn="ctr"/>
            <a:r>
              <a:rPr lang="en-US" dirty="0" smtClean="0"/>
              <a:t>The operations on the register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9107" y="1347617"/>
                <a:ext cx="7620000" cy="284338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Initializing the register (a predefined quantum state)</a:t>
                </a:r>
              </a:p>
              <a:p>
                <a:r>
                  <a:rPr lang="en-US" dirty="0" smtClean="0"/>
                  <a:t>Applying a superoperator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𝜀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={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ea typeface="Cambria Math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ea typeface="Cambria Math"/>
                      </a:rPr>
                      <m:t>}</m:t>
                    </m:r>
                  </m:oMath>
                </a14:m>
                <a:r>
                  <a:rPr lang="en-US" dirty="0" smtClean="0"/>
                  <a:t> (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𝑘</m:t>
                    </m:r>
                    <m:r>
                      <a:rPr lang="en-US" b="0" i="1" dirty="0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dirty="0" smtClean="0"/>
                  <a:t>) satisfying</a:t>
                </a:r>
              </a:p>
              <a:p>
                <a:pPr marL="114300" indent="0" algn="ctr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p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†</m:t>
                            </m:r>
                          </m:sup>
                        </m:sSubSup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𝐼</m:t>
                    </m:r>
                  </m:oMath>
                </a14:m>
                <a:r>
                  <a:rPr lang="en-US" dirty="0" smtClean="0"/>
                  <a:t>,</a:t>
                </a:r>
              </a:p>
              <a:p>
                <a:pPr marL="114300" indent="0">
                  <a:buNone/>
                </a:pPr>
                <a:r>
                  <a:rPr lang="en-US" dirty="0" smtClean="0"/>
                  <a:t>where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is an </a:t>
                </a:r>
                <a:r>
                  <a:rPr lang="en-US" b="1" i="1" dirty="0" smtClean="0"/>
                  <a:t>operation element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is the </a:t>
                </a:r>
                <a:r>
                  <a:rPr lang="en-US" b="1" i="1" dirty="0" smtClean="0"/>
                  <a:t>measurement outcome</a:t>
                </a:r>
              </a:p>
              <a:p>
                <a:pPr lvl="1"/>
                <a:r>
                  <a:rPr lang="en-US" dirty="0" smtClean="0"/>
                  <a:t>[Optional] Each entry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is a </a:t>
                </a:r>
                <a:r>
                  <a:rPr lang="en-US" b="1" i="1" dirty="0" smtClean="0"/>
                  <a:t>rational number</a:t>
                </a:r>
              </a:p>
              <a:p>
                <a:endParaRPr lang="en-US" dirty="0" smtClean="0"/>
              </a:p>
              <a:p>
                <a:pPr marL="11430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9107" y="1347617"/>
                <a:ext cx="7620000" cy="2843383"/>
              </a:xfrm>
              <a:blipFill rotWithShape="1">
                <a:blip r:embed="rId2"/>
                <a:stretch>
                  <a:fillRect t="-1285" b="-3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5638800"/>
                <a:ext cx="10885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𝜀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(|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𝜓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⟩)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638800"/>
                <a:ext cx="1088568" cy="461665"/>
              </a:xfrm>
              <a:prstGeom prst="rect">
                <a:avLst/>
              </a:prstGeom>
              <a:blipFill rotWithShape="1">
                <a:blip r:embed="rId3"/>
                <a:stretch>
                  <a:fillRect r="-1124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stCxn id="5" idx="3"/>
            <a:endCxn id="10" idx="1"/>
          </p:cNvCxnSpPr>
          <p:nvPr/>
        </p:nvCxnSpPr>
        <p:spPr>
          <a:xfrm flipV="1">
            <a:off x="1469568" y="4343399"/>
            <a:ext cx="3055601" cy="1526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25169" y="4140907"/>
                <a:ext cx="1380506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b="0" i="1" dirty="0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̃"/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𝜓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𝜓</m:t>
                    </m:r>
                    <m:r>
                      <a:rPr lang="en-US" b="0" i="1" smtClean="0">
                        <a:latin typeface="Cambria Math"/>
                      </a:rPr>
                      <m:t>⟩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169" y="4140907"/>
                <a:ext cx="1380506" cy="404983"/>
              </a:xfrm>
              <a:prstGeom prst="rect">
                <a:avLst/>
              </a:prstGeom>
              <a:blipFill rotWithShape="1">
                <a:blip r:embed="rId4"/>
                <a:stretch>
                  <a:fillRect t="-1493" r="-881" b="-19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396859" y="4648200"/>
                <a:ext cx="1086516" cy="287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̃"/>
                          <m:ctrlPr>
                            <a:rPr lang="en-US" sz="1200" i="1" dirty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dirty="0" smtClean="0">
                                  <a:latin typeface="Cambria Math"/>
                                </a:rPr>
                                <m:t>⟨</m:t>
                              </m:r>
                              <m:r>
                                <a:rPr lang="en-US" sz="1200" i="1" dirty="0">
                                  <a:latin typeface="Cambria Math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n-US" sz="1200" i="1" dirty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200" b="0" i="1" dirty="0" smtClean="0">
                          <a:latin typeface="Cambria Math"/>
                        </a:rPr>
                        <m:t>|</m:t>
                      </m:r>
                      <m:acc>
                        <m:accPr>
                          <m:chr m:val="̃"/>
                          <m:ctrlPr>
                            <a:rPr lang="en-US" sz="1200" i="1" dirty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 dirty="0">
                                  <a:latin typeface="Cambria Math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n-US" sz="1200" i="1" dirty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200" b="0" i="1" dirty="0" smtClean="0">
                          <a:latin typeface="Cambria Math"/>
                        </a:rPr>
                        <m:t>⟩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859" y="4648200"/>
                <a:ext cx="1086516" cy="287964"/>
              </a:xfrm>
              <a:prstGeom prst="rect">
                <a:avLst/>
              </a:prstGeom>
              <a:blipFill rotWithShape="1">
                <a:blip r:embed="rId5"/>
                <a:stretch>
                  <a:fillRect t="-4255" r="-28652" b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>
            <a:stCxn id="5" idx="3"/>
          </p:cNvCxnSpPr>
          <p:nvPr/>
        </p:nvCxnSpPr>
        <p:spPr>
          <a:xfrm flipV="1">
            <a:off x="1469568" y="5083432"/>
            <a:ext cx="3102432" cy="7862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875884" y="4996995"/>
                <a:ext cx="1131848" cy="287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̃"/>
                          <m:ctrlPr>
                            <a:rPr lang="en-US" sz="1200" i="1" dirty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dirty="0" smtClean="0">
                                  <a:latin typeface="Cambria Math"/>
                                </a:rPr>
                                <m:t>⟨</m:t>
                              </m:r>
                              <m:r>
                                <a:rPr lang="en-US" sz="1200" i="1" dirty="0">
                                  <a:latin typeface="Cambria Math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n-US" sz="1200" b="0" i="1" dirty="0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sz="1200" b="0" i="1" dirty="0" smtClean="0">
                          <a:latin typeface="Cambria Math"/>
                        </a:rPr>
                        <m:t>|</m:t>
                      </m:r>
                      <m:acc>
                        <m:accPr>
                          <m:chr m:val="̃"/>
                          <m:ctrlPr>
                            <a:rPr lang="en-US" sz="1200" i="1" dirty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 dirty="0">
                                  <a:latin typeface="Cambria Math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n-US" sz="1200" b="0" i="1" dirty="0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sz="1200" b="0" i="1" dirty="0" smtClean="0">
                          <a:latin typeface="Cambria Math"/>
                        </a:rPr>
                        <m:t>⟩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884" y="4996995"/>
                <a:ext cx="1131848" cy="287964"/>
              </a:xfrm>
              <a:prstGeom prst="rect">
                <a:avLst/>
              </a:prstGeom>
              <a:blipFill rotWithShape="1">
                <a:blip r:embed="rId6"/>
                <a:stretch>
                  <a:fillRect t="-4255" r="-25405" b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95800" y="4876800"/>
                <a:ext cx="1391150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b="0" i="1" dirty="0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̃"/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𝜓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𝜓</m:t>
                    </m:r>
                    <m:r>
                      <a:rPr lang="en-US" b="0" i="1" smtClean="0">
                        <a:latin typeface="Cambria Math"/>
                      </a:rPr>
                      <m:t>⟩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876800"/>
                <a:ext cx="1391150" cy="404983"/>
              </a:xfrm>
              <a:prstGeom prst="rect">
                <a:avLst/>
              </a:prstGeom>
              <a:blipFill rotWithShape="1">
                <a:blip r:embed="rId7"/>
                <a:stretch>
                  <a:fillRect t="-1515" r="-439" b="-2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>
            <a:stCxn id="5" idx="3"/>
          </p:cNvCxnSpPr>
          <p:nvPr/>
        </p:nvCxnSpPr>
        <p:spPr>
          <a:xfrm>
            <a:off x="1469568" y="5869633"/>
            <a:ext cx="3055601" cy="607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028284" y="5884236"/>
                <a:ext cx="1143903" cy="287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̃"/>
                          <m:ctrlPr>
                            <a:rPr lang="en-US" sz="1200" i="1" dirty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dirty="0" smtClean="0">
                                  <a:latin typeface="Cambria Math"/>
                                </a:rPr>
                                <m:t>⟨</m:t>
                              </m:r>
                              <m:r>
                                <a:rPr lang="en-US" sz="1200" i="1" dirty="0">
                                  <a:latin typeface="Cambria Math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n-US" sz="1200" b="0" i="1" dirty="0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acc>
                      <m:r>
                        <a:rPr lang="en-US" sz="1200" b="0" i="1" dirty="0" smtClean="0">
                          <a:latin typeface="Cambria Math"/>
                        </a:rPr>
                        <m:t>|</m:t>
                      </m:r>
                      <m:acc>
                        <m:accPr>
                          <m:chr m:val="̃"/>
                          <m:ctrlPr>
                            <a:rPr lang="en-US" sz="1200" i="1" dirty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 dirty="0">
                                  <a:latin typeface="Cambria Math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n-US" sz="1200" b="0" i="1" dirty="0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acc>
                      <m:r>
                        <a:rPr lang="en-US" sz="1200" b="0" i="1" dirty="0" smtClean="0">
                          <a:latin typeface="Cambria Math"/>
                        </a:rPr>
                        <m:t>⟩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284" y="5884236"/>
                <a:ext cx="1143903" cy="287964"/>
              </a:xfrm>
              <a:prstGeom prst="rect">
                <a:avLst/>
              </a:prstGeom>
              <a:blipFill rotWithShape="1">
                <a:blip r:embed="rId8"/>
                <a:stretch>
                  <a:fillRect t="-4167" r="-25668"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94356" y="6224417"/>
                <a:ext cx="1410643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b="0" i="1" dirty="0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̃"/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𝜓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𝜓</m:t>
                    </m:r>
                    <m:r>
                      <a:rPr lang="en-US" b="0" i="1" smtClean="0">
                        <a:latin typeface="Cambria Math"/>
                      </a:rPr>
                      <m:t>⟩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4356" y="6224417"/>
                <a:ext cx="1410643" cy="404983"/>
              </a:xfrm>
              <a:prstGeom prst="rect">
                <a:avLst/>
              </a:prstGeom>
              <a:blipFill rotWithShape="1">
                <a:blip r:embed="rId9"/>
                <a:stretch>
                  <a:fillRect t="-1493" r="-862" b="-19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 rot="5400000">
            <a:off x="4985266" y="528094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 rot="5400000">
            <a:off x="4987866" y="573965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905675" y="4343398"/>
            <a:ext cx="8761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34200" y="3988109"/>
                <a:ext cx="604461" cy="657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⟩"/>
                              <m:ctrlPr>
                                <a:rPr lang="en-US" sz="1600" i="1" dirty="0"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̃"/>
                                  <m:ctrlPr>
                                    <a:rPr lang="en-US" sz="1600" i="1" dirty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1600" i="1" dirty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 dirty="0">
                                          <a:latin typeface="Cambria Math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n-US" sz="1600" i="1" dirty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988109"/>
                <a:ext cx="604461" cy="65710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942048" y="5096069"/>
            <a:ext cx="8761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934200" y="4753097"/>
                <a:ext cx="626133" cy="657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⟩"/>
                              <m:ctrlPr>
                                <a:rPr lang="en-US" sz="1600" i="1" dirty="0"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̃"/>
                                  <m:ctrlPr>
                                    <a:rPr lang="en-US" sz="1600" i="1" dirty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1600" i="1" dirty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 dirty="0">
                                          <a:latin typeface="Cambria Math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n-US" sz="1600" b="0" i="1" dirty="0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753097"/>
                <a:ext cx="626133" cy="65710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>
            <a:off x="5905675" y="6477000"/>
            <a:ext cx="8761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934200" y="6124697"/>
                <a:ext cx="626132" cy="657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⟩"/>
                              <m:ctrlPr>
                                <a:rPr lang="en-US" sz="1600" i="1" dirty="0"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̃"/>
                                  <m:ctrlPr>
                                    <a:rPr lang="en-US" sz="1600" i="1" dirty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1600" i="1" dirty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 dirty="0">
                                          <a:latin typeface="Cambria Math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n-US" sz="1600" b="0" i="1" dirty="0" smtClean="0"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6124697"/>
                <a:ext cx="626132" cy="65710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 rot="5400000">
            <a:off x="7108652" y="543485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5400000">
            <a:off x="7111252" y="57797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388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1132</TotalTime>
  <Words>1252</Words>
  <Application>Microsoft Office PowerPoint</Application>
  <PresentationFormat>On-screen Show (4:3)</PresentationFormat>
  <Paragraphs>211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NP has log-space verifiers with  fixed-size public quantum registers</vt:lpstr>
      <vt:lpstr>An interactive proof system for a language</vt:lpstr>
      <vt:lpstr>PowerPoint Presentation</vt:lpstr>
      <vt:lpstr>Two criteria:</vt:lpstr>
      <vt:lpstr>Arthur-Merlin system (space-bounded)</vt:lpstr>
      <vt:lpstr>Complexity classes</vt:lpstr>
      <vt:lpstr>A new system: qAM</vt:lpstr>
      <vt:lpstr>The finite quantum register</vt:lpstr>
      <vt:lpstr>The operations on the register</vt:lpstr>
      <vt:lpstr> SUBSET-SUM ∈ qAM(const-space)</vt:lpstr>
      <vt:lpstr>Some details of the algorithm</vt:lpstr>
      <vt:lpstr>NP⊆qAM(log-space)</vt:lpstr>
      <vt:lpstr>Concluding remarks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abuzer</dc:creator>
  <cp:lastModifiedBy>abuzer</cp:lastModifiedBy>
  <cp:revision>185</cp:revision>
  <dcterms:created xsi:type="dcterms:W3CDTF">2006-08-16T00:00:00Z</dcterms:created>
  <dcterms:modified xsi:type="dcterms:W3CDTF">2011-10-12T06:34:33Z</dcterms:modified>
</cp:coreProperties>
</file>