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2" r:id="rId5"/>
    <p:sldId id="259" r:id="rId6"/>
    <p:sldId id="260" r:id="rId7"/>
    <p:sldId id="261" r:id="rId8"/>
    <p:sldId id="273" r:id="rId9"/>
    <p:sldId id="275" r:id="rId10"/>
    <p:sldId id="277" r:id="rId11"/>
    <p:sldId id="279" r:id="rId12"/>
    <p:sldId id="278" r:id="rId13"/>
    <p:sldId id="266" r:id="rId14"/>
    <p:sldId id="280" r:id="rId15"/>
    <p:sldId id="284" r:id="rId16"/>
    <p:sldId id="267" r:id="rId17"/>
    <p:sldId id="283" r:id="rId18"/>
    <p:sldId id="286" r:id="rId19"/>
    <p:sldId id="282" r:id="rId20"/>
    <p:sldId id="263" r:id="rId21"/>
    <p:sldId id="281" r:id="rId22"/>
    <p:sldId id="26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33CC33"/>
    <a:srgbClr val="3399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14" autoAdjust="0"/>
    <p:restoredTop sz="94660"/>
  </p:normalViewPr>
  <p:slideViewPr>
    <p:cSldViewPr>
      <p:cViewPr varScale="1">
        <p:scale>
          <a:sx n="69" d="100"/>
          <a:sy n="69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 userDrawn="1"/>
        </p:nvSpPr>
        <p:spPr bwMode="auto">
          <a:xfrm>
            <a:off x="0" y="4572000"/>
            <a:ext cx="9144000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14350" indent="-514350" algn="ctr">
              <a:buAutoNum type="alphaUcPeriod"/>
              <a:defRPr/>
            </a:pPr>
            <a:r>
              <a:rPr lang="en-GB" sz="3200" baseline="0" dirty="0" smtClean="0">
                <a:latin typeface="Arial" charset="0"/>
                <a:cs typeface="Arial" charset="0"/>
              </a:rPr>
              <a:t>Darbari</a:t>
            </a:r>
            <a:r>
              <a:rPr lang="en-GB" sz="3200" dirty="0" smtClean="0">
                <a:latin typeface="Arial" charset="0"/>
                <a:cs typeface="Arial" charset="0"/>
              </a:rPr>
              <a:t>¹</a:t>
            </a:r>
            <a:r>
              <a:rPr lang="en-GB" sz="3200" baseline="0" dirty="0" smtClean="0">
                <a:latin typeface="Arial" charset="0"/>
                <a:cs typeface="Arial" charset="0"/>
              </a:rPr>
              <a:t>, </a:t>
            </a:r>
            <a:r>
              <a:rPr lang="en-GB" sz="3200" dirty="0" smtClean="0">
                <a:latin typeface="Arial" charset="0"/>
                <a:cs typeface="Arial" charset="0"/>
              </a:rPr>
              <a:t>B. Fischer², J. Marques-Silva³</a:t>
            </a:r>
          </a:p>
          <a:p>
            <a:pPr marL="514350" marR="0" indent="-51435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 smtClean="0">
                <a:latin typeface="Lucida Console" pitchFamily="49" charset="0"/>
                <a:cs typeface="Courier New" pitchFamily="49" charset="0"/>
              </a:rPr>
              <a:t>b.fischer@ecs.soton.ac.uk</a:t>
            </a:r>
          </a:p>
          <a:p>
            <a:pPr marL="514350" indent="-514350" algn="ctr">
              <a:spcBef>
                <a:spcPts val="1200"/>
              </a:spcBef>
              <a:buNone/>
              <a:defRPr/>
            </a:pPr>
            <a:r>
              <a:rPr lang="en-GB" sz="1800" dirty="0" smtClean="0">
                <a:latin typeface="Arial" charset="0"/>
                <a:cs typeface="Arial" charset="0"/>
              </a:rPr>
              <a:t>¹ARM, Cambridge</a:t>
            </a:r>
          </a:p>
          <a:p>
            <a:pPr marL="514350" indent="-514350" algn="ctr">
              <a:buNone/>
              <a:defRPr/>
            </a:pPr>
            <a:r>
              <a:rPr lang="en-GB" sz="1800" dirty="0" smtClean="0">
                <a:latin typeface="Arial" charset="0"/>
                <a:cs typeface="Arial" charset="0"/>
              </a:rPr>
              <a:t>²University of Southampton</a:t>
            </a:r>
          </a:p>
          <a:p>
            <a:pPr marL="514350" indent="-514350" algn="ctr">
              <a:buNone/>
              <a:defRPr/>
            </a:pPr>
            <a:r>
              <a:rPr lang="en-GB" sz="1800" dirty="0" smtClean="0">
                <a:latin typeface="Arial" charset="0"/>
                <a:cs typeface="Arial" charset="0"/>
              </a:rPr>
              <a:t>³University College</a:t>
            </a:r>
            <a:r>
              <a:rPr lang="en-GB" sz="1800" baseline="0" dirty="0" smtClean="0">
                <a:latin typeface="Arial" charset="0"/>
                <a:cs typeface="Arial" charset="0"/>
              </a:rPr>
              <a:t> Dublin</a:t>
            </a:r>
            <a:endParaRPr lang="en-GB" sz="3200" dirty="0" smtClean="0">
              <a:latin typeface="Arial" charset="0"/>
              <a:cs typeface="Arial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 userDrawn="1"/>
        </p:nvSpPr>
        <p:spPr bwMode="auto">
          <a:xfrm>
            <a:off x="0" y="1752600"/>
            <a:ext cx="9144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4400" b="1" dirty="0" smtClean="0">
                <a:solidFill>
                  <a:srgbClr val="FF3300"/>
                </a:solidFill>
                <a:latin typeface="Arial" charset="0"/>
                <a:cs typeface="Arial" charset="0"/>
              </a:rPr>
              <a:t>Industrial-Strength</a:t>
            </a:r>
            <a:br>
              <a:rPr lang="en-GB" sz="4400" b="1" dirty="0" smtClean="0">
                <a:solidFill>
                  <a:srgbClr val="FF3300"/>
                </a:solidFill>
                <a:latin typeface="Arial" charset="0"/>
                <a:cs typeface="Arial" charset="0"/>
              </a:rPr>
            </a:br>
            <a:r>
              <a:rPr lang="en-GB" sz="4400" b="1" dirty="0" smtClean="0">
                <a:solidFill>
                  <a:srgbClr val="FF3300"/>
                </a:solidFill>
                <a:latin typeface="Arial" charset="0"/>
                <a:cs typeface="Arial" charset="0"/>
              </a:rPr>
              <a:t>Certified SAT Solving through</a:t>
            </a:r>
          </a:p>
          <a:p>
            <a:pPr algn="ctr">
              <a:defRPr/>
            </a:pPr>
            <a:r>
              <a:rPr lang="en-GB" sz="4400" b="1" dirty="0" smtClean="0">
                <a:solidFill>
                  <a:srgbClr val="FF3300"/>
                </a:solidFill>
                <a:latin typeface="Arial" charset="0"/>
                <a:cs typeface="Arial" charset="0"/>
              </a:rPr>
              <a:t>Verified SAT Proof Checking</a:t>
            </a:r>
          </a:p>
        </p:txBody>
      </p:sp>
      <p:pic>
        <p:nvPicPr>
          <p:cNvPr id="4" name="Picture 10" descr="electronics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27940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19063"/>
            <a:ext cx="2209800" cy="6281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19063"/>
            <a:ext cx="6477000" cy="6281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990600"/>
            <a:ext cx="43053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990600"/>
            <a:ext cx="43053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19063"/>
            <a:ext cx="8839200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90600"/>
            <a:ext cx="8763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8" name="Picture 11" descr="electronics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93025" y="152400"/>
            <a:ext cx="1298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MT Extra" pitchFamily="18" charset="2"/>
        <a:buChar char="&gt;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rbari.org/ashish/research/shruti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Proof </a:t>
            </a:r>
            <a:r>
              <a:rPr lang="en-GB" dirty="0" smtClean="0"/>
              <a:t>f</a:t>
            </a:r>
            <a:r>
              <a:rPr lang="en-GB" smtClean="0"/>
              <a:t>ormat </a:t>
            </a:r>
            <a:r>
              <a:rPr lang="en-GB" dirty="0" smtClean="0"/>
              <a:t>is integer-based.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Example proof: 1 2 0 -1 2 0 1 -2 0 -1 -2 0 0 * 3 1 0 * 4 2 5 0</a:t>
            </a:r>
          </a:p>
          <a:p>
            <a:pPr>
              <a:buNone/>
            </a:pPr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9431" y="3429000"/>
          <a:ext cx="4890769" cy="2743200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381457"/>
                <a:gridCol w="597062"/>
                <a:gridCol w="597062"/>
                <a:gridCol w="597062"/>
                <a:gridCol w="597062"/>
                <a:gridCol w="2121064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1:</a:t>
                      </a:r>
                      <a:endParaRPr lang="en-GB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1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000" dirty="0" smtClean="0"/>
                        <a:t> {a,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dirty="0" smtClean="0">
                          <a:latin typeface="Arial Unicode MS"/>
                          <a:ea typeface="Arial Unicode MS"/>
                          <a:cs typeface="Arial Unicode MS"/>
                        </a:rPr>
                        <a:t>b}</a:t>
                      </a:r>
                      <a:endParaRPr lang="en-GB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2:</a:t>
                      </a:r>
                      <a:endParaRPr lang="en-GB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-1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2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latin typeface="Arial Unicode MS"/>
                          <a:ea typeface="Arial Unicode MS"/>
                          <a:cs typeface="Arial Unicode MS"/>
                        </a:rPr>
                        <a:t> {¬</a:t>
                      </a:r>
                      <a:r>
                        <a:rPr lang="en-GB" sz="2000" dirty="0" smtClean="0"/>
                        <a:t>a,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dirty="0" smtClean="0">
                          <a:latin typeface="Arial Unicode MS"/>
                          <a:ea typeface="Arial Unicode MS"/>
                          <a:cs typeface="Arial Unicode MS"/>
                        </a:rPr>
                        <a:t>b}</a:t>
                      </a:r>
                      <a:endParaRPr lang="en-GB" sz="2000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3:</a:t>
                      </a:r>
                      <a:endParaRPr lang="en-GB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1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-2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 {a,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dirty="0" smtClean="0">
                          <a:latin typeface="Arial Unicode MS"/>
                          <a:ea typeface="Arial Unicode MS"/>
                          <a:cs typeface="Arial Unicode MS"/>
                        </a:rPr>
                        <a:t>¬b}</a:t>
                      </a:r>
                      <a:endParaRPr lang="en-GB" sz="2000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4:</a:t>
                      </a:r>
                      <a:endParaRPr lang="en-GB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-1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-2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latin typeface="Arial Unicode MS"/>
                          <a:ea typeface="Arial Unicode MS"/>
                          <a:cs typeface="Arial Unicode MS"/>
                        </a:rPr>
                        <a:t> {¬</a:t>
                      </a:r>
                      <a:r>
                        <a:rPr lang="en-GB" sz="2000" dirty="0" err="1" smtClean="0"/>
                        <a:t>a</a:t>
                      </a:r>
                      <a:r>
                        <a:rPr lang="en-GB" sz="2000" baseline="0" dirty="0" err="1" smtClean="0"/>
                        <a:t>,</a:t>
                      </a:r>
                      <a:r>
                        <a:rPr lang="en-GB" sz="2000" dirty="0" err="1" smtClean="0">
                          <a:latin typeface="Arial Unicode MS"/>
                          <a:ea typeface="Arial Unicode MS"/>
                          <a:cs typeface="Arial Unicode MS"/>
                        </a:rPr>
                        <a:t>¬b</a:t>
                      </a:r>
                      <a:r>
                        <a:rPr lang="en-GB" sz="2000" dirty="0" smtClean="0">
                          <a:latin typeface="Arial Unicode MS"/>
                          <a:ea typeface="Arial Unicode MS"/>
                          <a:cs typeface="Arial Unicode MS"/>
                        </a:rPr>
                        <a:t>}</a:t>
                      </a:r>
                      <a:endParaRPr lang="en-GB" sz="2000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5:</a:t>
                      </a:r>
                      <a:endParaRPr lang="en-GB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*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3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1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aseline="0" dirty="0" smtClean="0"/>
                        <a:t> </a:t>
                      </a:r>
                      <a:r>
                        <a:rPr lang="en-GB" sz="2000" baseline="0" dirty="0" smtClean="0"/>
                        <a:t>{a</a:t>
                      </a:r>
                      <a:r>
                        <a:rPr lang="en-GB" sz="2000" dirty="0" smtClean="0"/>
                        <a:t>}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6:</a:t>
                      </a:r>
                      <a:endParaRPr lang="en-GB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*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4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2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latin typeface="Arial Unicode MS"/>
                          <a:ea typeface="Arial Unicode MS"/>
                          <a:cs typeface="Arial Unicode MS"/>
                        </a:rPr>
                        <a:t> {¬</a:t>
                      </a:r>
                      <a:r>
                        <a:rPr lang="en-GB" sz="2000" dirty="0" smtClean="0"/>
                        <a:t>a</a:t>
                      </a:r>
                      <a:r>
                        <a:rPr lang="en-GB" sz="2000" dirty="0" smtClean="0">
                          <a:latin typeface="Arial Unicode MS"/>
                          <a:ea typeface="Arial Unicode MS"/>
                          <a:cs typeface="Arial Unicode MS"/>
                        </a:rPr>
                        <a:t>}</a:t>
                      </a:r>
                      <a:endParaRPr lang="en-GB" sz="200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ight Brace 4"/>
          <p:cNvSpPr/>
          <p:nvPr/>
        </p:nvSpPr>
        <p:spPr>
          <a:xfrm rot="5400000" flipV="1">
            <a:off x="4038600" y="-76200"/>
            <a:ext cx="152400" cy="3200400"/>
          </a:xfrm>
          <a:prstGeom prst="rightBrac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ight Brace 5"/>
          <p:cNvSpPr/>
          <p:nvPr/>
        </p:nvSpPr>
        <p:spPr>
          <a:xfrm rot="5400000" flipV="1">
            <a:off x="7125299" y="572101"/>
            <a:ext cx="152401" cy="1903800"/>
          </a:xfrm>
          <a:prstGeom prst="rightBrac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ight Brace 6"/>
          <p:cNvSpPr/>
          <p:nvPr/>
        </p:nvSpPr>
        <p:spPr>
          <a:xfrm rot="16200000" flipV="1">
            <a:off x="2748600" y="680401"/>
            <a:ext cx="108000" cy="576000"/>
          </a:xfrm>
          <a:prstGeom prst="rightBrace">
            <a:avLst/>
          </a:prstGeom>
          <a:ln w="190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ight Brace 8"/>
          <p:cNvSpPr/>
          <p:nvPr/>
        </p:nvSpPr>
        <p:spPr>
          <a:xfrm rot="16200000" flipV="1">
            <a:off x="4403700" y="625501"/>
            <a:ext cx="108000" cy="685800"/>
          </a:xfrm>
          <a:prstGeom prst="rightBrace">
            <a:avLst/>
          </a:prstGeom>
          <a:ln w="190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ight Brace 9"/>
          <p:cNvSpPr/>
          <p:nvPr/>
        </p:nvSpPr>
        <p:spPr>
          <a:xfrm rot="16200000" flipV="1">
            <a:off x="5280000" y="587401"/>
            <a:ext cx="108000" cy="762000"/>
          </a:xfrm>
          <a:prstGeom prst="rightBrace">
            <a:avLst/>
          </a:prstGeom>
          <a:ln w="190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ight Brace 10"/>
          <p:cNvSpPr/>
          <p:nvPr/>
        </p:nvSpPr>
        <p:spPr>
          <a:xfrm rot="16200000" flipV="1">
            <a:off x="6499200" y="587401"/>
            <a:ext cx="108001" cy="762000"/>
          </a:xfrm>
          <a:prstGeom prst="rightBrace">
            <a:avLst/>
          </a:prstGeom>
          <a:ln w="190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ight Brace 11"/>
          <p:cNvSpPr/>
          <p:nvPr/>
        </p:nvSpPr>
        <p:spPr>
          <a:xfrm rot="16200000" flipV="1">
            <a:off x="7604100" y="473101"/>
            <a:ext cx="108000" cy="990600"/>
          </a:xfrm>
          <a:prstGeom prst="rightBrace">
            <a:avLst/>
          </a:prstGeom>
          <a:ln w="190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3505200" y="1595735"/>
            <a:ext cx="1229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clauses</a:t>
            </a:r>
            <a:endParaRPr lang="en-GB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943600" y="1595735"/>
            <a:ext cx="24978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resolution chains</a:t>
            </a:r>
            <a:endParaRPr lang="en-GB" sz="2400" dirty="0"/>
          </a:p>
        </p:txBody>
      </p:sp>
      <p:sp>
        <p:nvSpPr>
          <p:cNvPr id="15" name="Right Brace 14"/>
          <p:cNvSpPr/>
          <p:nvPr/>
        </p:nvSpPr>
        <p:spPr>
          <a:xfrm rot="16200000" flipV="1">
            <a:off x="3548700" y="642301"/>
            <a:ext cx="108000" cy="652200"/>
          </a:xfrm>
          <a:prstGeom prst="rightBrace">
            <a:avLst/>
          </a:prstGeom>
          <a:ln w="190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2819400" y="2048470"/>
            <a:ext cx="26212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integers are variables</a:t>
            </a:r>
          </a:p>
          <a:p>
            <a:r>
              <a:rPr lang="en-GB" dirty="0" smtClean="0"/>
              <a:t>zero is delimiter</a:t>
            </a:r>
          </a:p>
          <a:p>
            <a:r>
              <a:rPr lang="en-GB" dirty="0" smtClean="0"/>
              <a:t>sign determines polarity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5743481" y="2048470"/>
            <a:ext cx="31902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integers are clause indexes</a:t>
            </a:r>
          </a:p>
          <a:p>
            <a:r>
              <a:rPr lang="en-GB" dirty="0" smtClean="0"/>
              <a:t>zero is delimiter</a:t>
            </a:r>
          </a:p>
          <a:p>
            <a:r>
              <a:rPr lang="en-GB" dirty="0" smtClean="0"/>
              <a:t>‘*’ is placeholder for </a:t>
            </a:r>
            <a:r>
              <a:rPr lang="en-GB" dirty="0" err="1" smtClean="0"/>
              <a:t>resolvent</a:t>
            </a:r>
            <a:endParaRPr lang="en-GB" dirty="0" smtClean="0"/>
          </a:p>
          <a:p>
            <a:r>
              <a:rPr lang="en-GB" dirty="0" smtClean="0"/>
              <a:t>must be ordered correctly</a:t>
            </a:r>
            <a:endParaRPr lang="en-GB" dirty="0"/>
          </a:p>
        </p:txBody>
      </p:sp>
      <p:sp>
        <p:nvSpPr>
          <p:cNvPr id="25" name="Rectangle 24"/>
          <p:cNvSpPr/>
          <p:nvPr/>
        </p:nvSpPr>
        <p:spPr>
          <a:xfrm>
            <a:off x="76200" y="5715000"/>
            <a:ext cx="43434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76200" y="5257800"/>
            <a:ext cx="43434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 animBg="1"/>
      <p:bldP spid="22" grpId="0"/>
      <p:bldP spid="23" grpId="0"/>
      <p:bldP spid="25" grpId="0" animBg="1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9431" y="3429000"/>
          <a:ext cx="4890769" cy="2743200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381457"/>
                <a:gridCol w="597062"/>
                <a:gridCol w="597062"/>
                <a:gridCol w="597062"/>
                <a:gridCol w="597062"/>
                <a:gridCol w="2121064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1:</a:t>
                      </a:r>
                      <a:endParaRPr lang="en-GB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1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000" dirty="0" smtClean="0"/>
                        <a:t> {a,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dirty="0" smtClean="0">
                          <a:latin typeface="Arial Unicode MS"/>
                          <a:ea typeface="Arial Unicode MS"/>
                          <a:cs typeface="Arial Unicode MS"/>
                        </a:rPr>
                        <a:t>b}</a:t>
                      </a:r>
                      <a:endParaRPr lang="en-GB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2:</a:t>
                      </a:r>
                      <a:endParaRPr lang="en-GB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-1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2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latin typeface="Arial Unicode MS"/>
                          <a:ea typeface="Arial Unicode MS"/>
                          <a:cs typeface="Arial Unicode MS"/>
                        </a:rPr>
                        <a:t> {¬</a:t>
                      </a:r>
                      <a:r>
                        <a:rPr lang="en-GB" sz="2000" dirty="0" smtClean="0"/>
                        <a:t>a,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dirty="0" smtClean="0">
                          <a:latin typeface="Arial Unicode MS"/>
                          <a:ea typeface="Arial Unicode MS"/>
                          <a:cs typeface="Arial Unicode MS"/>
                        </a:rPr>
                        <a:t>b}</a:t>
                      </a:r>
                      <a:endParaRPr lang="en-GB" sz="2000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3:</a:t>
                      </a:r>
                      <a:endParaRPr lang="en-GB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1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-2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 {a,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dirty="0" smtClean="0">
                          <a:latin typeface="Arial Unicode MS"/>
                          <a:ea typeface="Arial Unicode MS"/>
                          <a:cs typeface="Arial Unicode MS"/>
                        </a:rPr>
                        <a:t>¬b}</a:t>
                      </a:r>
                      <a:endParaRPr lang="en-GB" sz="2000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4:</a:t>
                      </a:r>
                      <a:endParaRPr lang="en-GB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-1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-2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latin typeface="Arial Unicode MS"/>
                          <a:ea typeface="Arial Unicode MS"/>
                          <a:cs typeface="Arial Unicode MS"/>
                        </a:rPr>
                        <a:t> {¬</a:t>
                      </a:r>
                      <a:r>
                        <a:rPr lang="en-GB" sz="2000" dirty="0" err="1" smtClean="0"/>
                        <a:t>a</a:t>
                      </a:r>
                      <a:r>
                        <a:rPr lang="en-GB" sz="2000" baseline="0" dirty="0" err="1" smtClean="0"/>
                        <a:t>,</a:t>
                      </a:r>
                      <a:r>
                        <a:rPr lang="en-GB" sz="2000" dirty="0" err="1" smtClean="0">
                          <a:latin typeface="Arial Unicode MS"/>
                          <a:ea typeface="Arial Unicode MS"/>
                          <a:cs typeface="Arial Unicode MS"/>
                        </a:rPr>
                        <a:t>¬b</a:t>
                      </a:r>
                      <a:r>
                        <a:rPr lang="en-GB" sz="2000" dirty="0" smtClean="0">
                          <a:latin typeface="Arial Unicode MS"/>
                          <a:ea typeface="Arial Unicode MS"/>
                          <a:cs typeface="Arial Unicode MS"/>
                        </a:rPr>
                        <a:t>}</a:t>
                      </a:r>
                      <a:endParaRPr lang="en-GB" sz="2000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5:</a:t>
                      </a:r>
                      <a:endParaRPr lang="en-GB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*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3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1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aseline="0" dirty="0" smtClean="0"/>
                        <a:t> </a:t>
                      </a:r>
                      <a:r>
                        <a:rPr lang="en-GB" sz="2000" baseline="0" dirty="0" smtClean="0"/>
                        <a:t>{a</a:t>
                      </a:r>
                      <a:r>
                        <a:rPr lang="en-GB" sz="2000" dirty="0" smtClean="0"/>
                        <a:t>}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6:</a:t>
                      </a:r>
                      <a:endParaRPr lang="en-GB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*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4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2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5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latin typeface="Arial Unicode MS"/>
                          <a:ea typeface="Arial Unicode MS"/>
                          <a:cs typeface="Arial Unicode MS"/>
                        </a:rPr>
                        <a:t>  ⃞</a:t>
                      </a:r>
                      <a:endParaRPr lang="en-GB" sz="200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7" name="Rounded Rectangle 26"/>
          <p:cNvSpPr/>
          <p:nvPr/>
        </p:nvSpPr>
        <p:spPr>
          <a:xfrm>
            <a:off x="4724400" y="3581400"/>
            <a:ext cx="4038600" cy="2819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Proof </a:t>
            </a:r>
            <a:r>
              <a:rPr lang="en-GB" dirty="0" smtClean="0"/>
              <a:t>f</a:t>
            </a:r>
            <a:r>
              <a:rPr lang="en-GB" smtClean="0"/>
              <a:t>ormat </a:t>
            </a:r>
            <a:r>
              <a:rPr lang="en-GB" dirty="0" smtClean="0"/>
              <a:t>is integer-based.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Example proof: 1 2 0 -1 2 0 1 -2 0 -1 -2 0 0 * 3 1 0 * 4 2 5 0</a:t>
            </a:r>
          </a:p>
          <a:p>
            <a:pPr>
              <a:buNone/>
            </a:pPr>
            <a:endParaRPr lang="en-GB" dirty="0" smtClean="0"/>
          </a:p>
        </p:txBody>
      </p:sp>
      <p:sp>
        <p:nvSpPr>
          <p:cNvPr id="5" name="Right Brace 4"/>
          <p:cNvSpPr/>
          <p:nvPr/>
        </p:nvSpPr>
        <p:spPr>
          <a:xfrm rot="5400000" flipV="1">
            <a:off x="4038600" y="-76200"/>
            <a:ext cx="152400" cy="3200400"/>
          </a:xfrm>
          <a:prstGeom prst="rightBrac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ight Brace 5"/>
          <p:cNvSpPr/>
          <p:nvPr/>
        </p:nvSpPr>
        <p:spPr>
          <a:xfrm rot="5400000" flipV="1">
            <a:off x="7125299" y="572101"/>
            <a:ext cx="152401" cy="1903800"/>
          </a:xfrm>
          <a:prstGeom prst="rightBrac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ight Brace 6"/>
          <p:cNvSpPr/>
          <p:nvPr/>
        </p:nvSpPr>
        <p:spPr>
          <a:xfrm rot="16200000" flipV="1">
            <a:off x="2748600" y="680401"/>
            <a:ext cx="108000" cy="576000"/>
          </a:xfrm>
          <a:prstGeom prst="rightBrace">
            <a:avLst/>
          </a:prstGeom>
          <a:ln w="190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ight Brace 8"/>
          <p:cNvSpPr/>
          <p:nvPr/>
        </p:nvSpPr>
        <p:spPr>
          <a:xfrm rot="16200000" flipV="1">
            <a:off x="4403700" y="625501"/>
            <a:ext cx="108000" cy="685800"/>
          </a:xfrm>
          <a:prstGeom prst="rightBrace">
            <a:avLst/>
          </a:prstGeom>
          <a:ln w="190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ight Brace 9"/>
          <p:cNvSpPr/>
          <p:nvPr/>
        </p:nvSpPr>
        <p:spPr>
          <a:xfrm rot="16200000" flipV="1">
            <a:off x="5280000" y="587401"/>
            <a:ext cx="108000" cy="762000"/>
          </a:xfrm>
          <a:prstGeom prst="rightBrace">
            <a:avLst/>
          </a:prstGeom>
          <a:ln w="190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ight Brace 10"/>
          <p:cNvSpPr/>
          <p:nvPr/>
        </p:nvSpPr>
        <p:spPr>
          <a:xfrm rot="16200000" flipV="1">
            <a:off x="6499200" y="587401"/>
            <a:ext cx="108001" cy="762000"/>
          </a:xfrm>
          <a:prstGeom prst="rightBrace">
            <a:avLst/>
          </a:prstGeom>
          <a:ln w="190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ight Brace 11"/>
          <p:cNvSpPr/>
          <p:nvPr/>
        </p:nvSpPr>
        <p:spPr>
          <a:xfrm rot="16200000" flipV="1">
            <a:off x="7604100" y="473101"/>
            <a:ext cx="108000" cy="990600"/>
          </a:xfrm>
          <a:prstGeom prst="rightBrace">
            <a:avLst/>
          </a:prstGeom>
          <a:ln w="190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3505200" y="1595735"/>
            <a:ext cx="1229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clauses</a:t>
            </a:r>
            <a:endParaRPr lang="en-GB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943600" y="1595735"/>
            <a:ext cx="24978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resolution chains</a:t>
            </a:r>
            <a:endParaRPr lang="en-GB" sz="2400" dirty="0"/>
          </a:p>
        </p:txBody>
      </p:sp>
      <p:sp>
        <p:nvSpPr>
          <p:cNvPr id="15" name="Right Brace 14"/>
          <p:cNvSpPr/>
          <p:nvPr/>
        </p:nvSpPr>
        <p:spPr>
          <a:xfrm rot="16200000" flipV="1">
            <a:off x="3548700" y="642301"/>
            <a:ext cx="108000" cy="652200"/>
          </a:xfrm>
          <a:prstGeom prst="rightBrace">
            <a:avLst/>
          </a:prstGeom>
          <a:ln w="190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2819400" y="2048470"/>
            <a:ext cx="26212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integers are variables</a:t>
            </a:r>
          </a:p>
          <a:p>
            <a:r>
              <a:rPr lang="en-GB" dirty="0" smtClean="0"/>
              <a:t>zero is delimiter</a:t>
            </a:r>
          </a:p>
          <a:p>
            <a:r>
              <a:rPr lang="en-GB" dirty="0" smtClean="0"/>
              <a:t>sign determines polarity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5743481" y="2048470"/>
            <a:ext cx="31902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integers are clause indexes</a:t>
            </a:r>
          </a:p>
          <a:p>
            <a:r>
              <a:rPr lang="en-GB" dirty="0" smtClean="0"/>
              <a:t>zero is delimiter</a:t>
            </a:r>
          </a:p>
          <a:p>
            <a:r>
              <a:rPr lang="en-GB" dirty="0" smtClean="0"/>
              <a:t>‘*’ is placeholder for </a:t>
            </a:r>
            <a:r>
              <a:rPr lang="en-GB" dirty="0" err="1" smtClean="0"/>
              <a:t>resolvent</a:t>
            </a:r>
            <a:endParaRPr lang="en-GB" dirty="0" smtClean="0"/>
          </a:p>
          <a:p>
            <a:r>
              <a:rPr lang="en-GB" dirty="0" smtClean="0"/>
              <a:t>must be ordered correctly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4876800" y="3657600"/>
            <a:ext cx="372730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Things that can go wrong:</a:t>
            </a:r>
          </a:p>
          <a:p>
            <a:pPr marL="263525" indent="-263525">
              <a:buFont typeface="Arial" pitchFamily="34" charset="0"/>
              <a:buChar char="•"/>
            </a:pPr>
            <a:r>
              <a:rPr lang="en-GB" sz="2400" dirty="0" smtClean="0"/>
              <a:t>clauses not in problem  </a:t>
            </a:r>
          </a:p>
          <a:p>
            <a:pPr marL="263525" indent="-263525">
              <a:buFont typeface="Arial" pitchFamily="34" charset="0"/>
              <a:buChar char="•"/>
            </a:pPr>
            <a:r>
              <a:rPr lang="en-GB" sz="2400" dirty="0" smtClean="0"/>
              <a:t>wrong indices in chain</a:t>
            </a:r>
          </a:p>
          <a:p>
            <a:pPr marL="263525" indent="-263525">
              <a:buFont typeface="Arial" pitchFamily="34" charset="0"/>
              <a:buChar char="•"/>
            </a:pPr>
            <a:r>
              <a:rPr lang="en-GB" sz="2400" dirty="0" smtClean="0"/>
              <a:t>wrong ordering in chain</a:t>
            </a:r>
          </a:p>
          <a:p>
            <a:pPr marL="263525" indent="-263525">
              <a:buFont typeface="Arial" pitchFamily="34" charset="0"/>
              <a:buChar char="•"/>
            </a:pPr>
            <a:r>
              <a:rPr lang="en-GB" sz="2400" dirty="0" smtClean="0"/>
              <a:t>wrong literals resolved</a:t>
            </a:r>
          </a:p>
          <a:p>
            <a:pPr marL="263525" indent="-263525">
              <a:buFont typeface="Arial" pitchFamily="34" charset="0"/>
              <a:buChar char="•"/>
            </a:pPr>
            <a:r>
              <a:rPr lang="en-GB" sz="2400" dirty="0" smtClean="0"/>
              <a:t>last </a:t>
            </a:r>
            <a:r>
              <a:rPr lang="en-GB" sz="2400" dirty="0" err="1" smtClean="0"/>
              <a:t>resolvent</a:t>
            </a:r>
            <a:r>
              <a:rPr lang="en-GB" sz="2400" dirty="0" smtClean="0"/>
              <a:t> is not  </a:t>
            </a:r>
            <a:br>
              <a:rPr lang="en-GB" sz="2400" dirty="0" smtClean="0"/>
            </a:br>
            <a:r>
              <a:rPr lang="en-GB" sz="2400" dirty="0" smtClean="0"/>
              <a:t>empty clause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3" dur="indefinite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4" dur="indefinite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9" dur="indefinite"/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0" dur="indefinite"/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6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SHRUTI: Approach and Design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Idea: use extraction from formalized development (Coq)</a:t>
            </a:r>
          </a:p>
          <a:p>
            <a:pPr lvl="1"/>
            <a:r>
              <a:rPr lang="en-GB" dirty="0" smtClean="0"/>
              <a:t>formalize theory and algorithm (LCF style)</a:t>
            </a:r>
          </a:p>
          <a:p>
            <a:pPr lvl="1"/>
            <a:r>
              <a:rPr lang="en-GB" dirty="0" smtClean="0"/>
              <a:t>prove correctness properties</a:t>
            </a:r>
          </a:p>
          <a:p>
            <a:pPr lvl="1"/>
            <a:r>
              <a:rPr lang="en-GB" dirty="0" smtClean="0"/>
              <a:t>extract code</a:t>
            </a:r>
          </a:p>
          <a:p>
            <a:pPr lvl="1">
              <a:buFont typeface="Arial Unicode MS" pitchFamily="34" charset="-128"/>
              <a:buChar char="⇒"/>
            </a:pPr>
            <a:r>
              <a:rPr lang="en-GB" b="1" dirty="0" smtClean="0"/>
              <a:t>checker is never run inside </a:t>
            </a:r>
            <a:r>
              <a:rPr lang="en-GB" b="1" dirty="0" err="1" smtClean="0"/>
              <a:t>prover</a:t>
            </a:r>
            <a:endParaRPr lang="en-GB" b="1" dirty="0" smtClean="0"/>
          </a:p>
          <a:p>
            <a:r>
              <a:rPr lang="en-GB" dirty="0" smtClean="0"/>
              <a:t>Shallow embedding, but close to actual data structures</a:t>
            </a:r>
          </a:p>
          <a:p>
            <a:pPr lvl="1"/>
            <a:r>
              <a:rPr lang="en-GB" dirty="0" smtClean="0"/>
              <a:t>clauses are integer lists (sorted by abs. value), not </a:t>
            </a:r>
            <a:r>
              <a:rPr lang="en-GB" dirty="0" err="1" smtClean="0"/>
              <a:t>booleans</a:t>
            </a:r>
            <a:endParaRPr lang="en-GB" dirty="0" smtClean="0"/>
          </a:p>
          <a:p>
            <a:pPr lvl="1"/>
            <a:r>
              <a:rPr lang="en-GB" dirty="0" smtClean="0"/>
              <a:t>simplifies integration: not much to do on parsing</a:t>
            </a:r>
          </a:p>
          <a:p>
            <a:pPr lvl="1"/>
            <a:r>
              <a:rPr lang="en-GB" dirty="0" smtClean="0"/>
              <a:t>simplifies optimization of extracted code</a:t>
            </a:r>
          </a:p>
          <a:p>
            <a:r>
              <a:rPr lang="en-GB" dirty="0" smtClean="0"/>
              <a:t>Not dogmatic about correct-by-construction</a:t>
            </a:r>
          </a:p>
          <a:p>
            <a:pPr lvl="1"/>
            <a:r>
              <a:rPr lang="en-GB" dirty="0" smtClean="0"/>
              <a:t>not verifying everything (e.g. I/O) but focus on crucial core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SHRUTI: Formalization in Coq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915400" cy="5867400"/>
          </a:xfrm>
        </p:spPr>
        <p:txBody>
          <a:bodyPr/>
          <a:lstStyle/>
          <a:p>
            <a:pPr>
              <a:buNone/>
            </a:pPr>
            <a:r>
              <a:rPr lang="en-GB" sz="2200" dirty="0" smtClean="0"/>
              <a:t>Definition c1 </a:t>
            </a:r>
            <a:r>
              <a:rPr lang="en-GB" sz="2200" dirty="0" smtClean="0">
                <a:latin typeface="Arial Unicode MS"/>
                <a:ea typeface="Arial Unicode MS"/>
                <a:cs typeface="Arial Unicode MS"/>
              </a:rPr>
              <a:t>⋈ </a:t>
            </a:r>
            <a:r>
              <a:rPr lang="en-GB" sz="2200" dirty="0" smtClean="0"/>
              <a:t>c2 = union c1 c2 nil</a:t>
            </a:r>
          </a:p>
          <a:p>
            <a:pPr marL="324000">
              <a:spcBef>
                <a:spcPts val="1200"/>
              </a:spcBef>
              <a:buNone/>
            </a:pPr>
            <a:r>
              <a:rPr lang="en-GB" sz="2200" dirty="0" smtClean="0"/>
              <a:t>Definition union (c1 c2 : list Z) (acc : list Z) = match c1, c2 with</a:t>
            </a:r>
          </a:p>
          <a:p>
            <a:pPr marL="324000">
              <a:spcBef>
                <a:spcPts val="0"/>
              </a:spcBef>
              <a:buNone/>
            </a:pPr>
            <a:r>
              <a:rPr lang="en-GB" sz="2200" dirty="0" smtClean="0"/>
              <a:t>| nil, c2 </a:t>
            </a:r>
            <a:r>
              <a:rPr lang="en-GB" sz="2200" dirty="0" smtClean="0">
                <a:latin typeface="Arial Unicode MS"/>
                <a:ea typeface="Arial Unicode MS"/>
                <a:cs typeface="Arial Unicode MS"/>
              </a:rPr>
              <a:t>⇒ </a:t>
            </a:r>
            <a:r>
              <a:rPr lang="en-GB" sz="2200" dirty="0" smtClean="0"/>
              <a:t>app (rev acc) c2</a:t>
            </a:r>
          </a:p>
          <a:p>
            <a:pPr marL="324000">
              <a:spcBef>
                <a:spcPts val="0"/>
              </a:spcBef>
              <a:buNone/>
            </a:pPr>
            <a:r>
              <a:rPr lang="en-GB" sz="2200" dirty="0" smtClean="0"/>
              <a:t>| c1, nil </a:t>
            </a:r>
            <a:r>
              <a:rPr lang="en-GB" sz="2200" dirty="0" smtClean="0">
                <a:latin typeface="Arial Unicode MS"/>
                <a:ea typeface="Arial Unicode MS"/>
                <a:cs typeface="Arial Unicode MS"/>
              </a:rPr>
              <a:t>⇒ </a:t>
            </a:r>
            <a:r>
              <a:rPr lang="en-GB" sz="2200" dirty="0" smtClean="0"/>
              <a:t>app (rev acc) c1</a:t>
            </a:r>
          </a:p>
          <a:p>
            <a:pPr marL="324000">
              <a:spcBef>
                <a:spcPts val="0"/>
              </a:spcBef>
              <a:buNone/>
              <a:tabLst>
                <a:tab pos="1787525" algn="l"/>
              </a:tabLst>
            </a:pPr>
            <a:r>
              <a:rPr lang="en-GB" sz="2200" dirty="0" smtClean="0"/>
              <a:t>| x::</a:t>
            </a:r>
            <a:r>
              <a:rPr lang="en-GB" sz="2200" dirty="0" err="1" smtClean="0"/>
              <a:t>xs</a:t>
            </a:r>
            <a:r>
              <a:rPr lang="en-GB" sz="2200" dirty="0" smtClean="0"/>
              <a:t>, y::</a:t>
            </a:r>
            <a:r>
              <a:rPr lang="en-GB" sz="2200" dirty="0" err="1" smtClean="0"/>
              <a:t>ys</a:t>
            </a:r>
            <a:r>
              <a:rPr lang="en-GB" sz="2200" dirty="0" smtClean="0"/>
              <a:t> </a:t>
            </a:r>
            <a:r>
              <a:rPr lang="en-GB" sz="2200" dirty="0" smtClean="0">
                <a:latin typeface="Arial Unicode MS"/>
                <a:ea typeface="Arial Unicode MS"/>
                <a:cs typeface="Arial Unicode MS"/>
              </a:rPr>
              <a:t>⇒ </a:t>
            </a:r>
            <a:r>
              <a:rPr lang="en-GB" sz="2200" dirty="0" smtClean="0"/>
              <a:t>if (</a:t>
            </a:r>
            <a:r>
              <a:rPr lang="en-GB" sz="2200" dirty="0" err="1" smtClean="0"/>
              <a:t>x+y</a:t>
            </a:r>
            <a:r>
              <a:rPr lang="en-GB" sz="2200" dirty="0" smtClean="0"/>
              <a:t> = 0) then </a:t>
            </a:r>
            <a:r>
              <a:rPr lang="en-GB" sz="2200" dirty="0" err="1" smtClean="0"/>
              <a:t>auxunion</a:t>
            </a:r>
            <a:r>
              <a:rPr lang="en-GB" sz="2200" dirty="0" smtClean="0"/>
              <a:t> </a:t>
            </a:r>
            <a:r>
              <a:rPr lang="en-GB" sz="2200" dirty="0" err="1" smtClean="0"/>
              <a:t>xs</a:t>
            </a:r>
            <a:r>
              <a:rPr lang="en-GB" sz="2200" dirty="0" smtClean="0"/>
              <a:t> </a:t>
            </a:r>
            <a:r>
              <a:rPr lang="en-GB" sz="2200" dirty="0" err="1" smtClean="0"/>
              <a:t>ys</a:t>
            </a:r>
            <a:r>
              <a:rPr lang="en-GB" sz="2200" dirty="0" smtClean="0"/>
              <a:t> acc</a:t>
            </a:r>
          </a:p>
          <a:p>
            <a:pPr marL="324000">
              <a:spcBef>
                <a:spcPts val="0"/>
              </a:spcBef>
              <a:buNone/>
            </a:pPr>
            <a:r>
              <a:rPr lang="en-GB" sz="2200" dirty="0" smtClean="0"/>
              <a:t>			else if (abs x &lt; abs y) then union </a:t>
            </a:r>
            <a:r>
              <a:rPr lang="en-GB" sz="2200" dirty="0" err="1" smtClean="0"/>
              <a:t>xs</a:t>
            </a:r>
            <a:r>
              <a:rPr lang="en-GB" sz="2200" dirty="0" smtClean="0"/>
              <a:t> (y::</a:t>
            </a:r>
            <a:r>
              <a:rPr lang="en-GB" sz="2200" dirty="0" err="1" smtClean="0"/>
              <a:t>ys</a:t>
            </a:r>
            <a:r>
              <a:rPr lang="en-GB" sz="2200" dirty="0" smtClean="0"/>
              <a:t>) (x::acc)</a:t>
            </a:r>
          </a:p>
          <a:p>
            <a:pPr marL="324000">
              <a:spcBef>
                <a:spcPts val="0"/>
              </a:spcBef>
              <a:buNone/>
            </a:pPr>
            <a:r>
              <a:rPr lang="en-GB" sz="2200" dirty="0" smtClean="0"/>
              <a:t>			else if (abs y &lt; abs x) then union (x::</a:t>
            </a:r>
            <a:r>
              <a:rPr lang="en-GB" sz="2200" dirty="0" err="1" smtClean="0"/>
              <a:t>xs</a:t>
            </a:r>
            <a:r>
              <a:rPr lang="en-GB" sz="2200" dirty="0" smtClean="0"/>
              <a:t>) </a:t>
            </a:r>
            <a:r>
              <a:rPr lang="en-GB" sz="2200" dirty="0" err="1" smtClean="0"/>
              <a:t>ys</a:t>
            </a:r>
            <a:r>
              <a:rPr lang="en-GB" sz="2200" dirty="0" smtClean="0"/>
              <a:t> (y::acc)</a:t>
            </a:r>
          </a:p>
          <a:p>
            <a:pPr marL="324000">
              <a:spcBef>
                <a:spcPts val="0"/>
              </a:spcBef>
              <a:buNone/>
            </a:pPr>
            <a:r>
              <a:rPr lang="en-GB" sz="2200" dirty="0" smtClean="0"/>
              <a:t>			else union </a:t>
            </a:r>
            <a:r>
              <a:rPr lang="en-GB" sz="2200" dirty="0" err="1" smtClean="0"/>
              <a:t>xs</a:t>
            </a:r>
            <a:r>
              <a:rPr lang="en-GB" sz="2200" dirty="0" smtClean="0"/>
              <a:t> </a:t>
            </a:r>
            <a:r>
              <a:rPr lang="en-GB" sz="2200" dirty="0" err="1" smtClean="0"/>
              <a:t>ys</a:t>
            </a:r>
            <a:r>
              <a:rPr lang="en-GB" sz="2200" dirty="0" smtClean="0"/>
              <a:t> (x::acc)</a:t>
            </a:r>
          </a:p>
          <a:p>
            <a:pPr marL="324000">
              <a:spcBef>
                <a:spcPts val="0"/>
              </a:spcBef>
              <a:buNone/>
            </a:pPr>
            <a:r>
              <a:rPr lang="en-GB" sz="2200" dirty="0" smtClean="0"/>
              <a:t>			end</a:t>
            </a:r>
          </a:p>
          <a:p>
            <a:pPr marL="324000">
              <a:spcBef>
                <a:spcPts val="1200"/>
              </a:spcBef>
              <a:buNone/>
            </a:pPr>
            <a:r>
              <a:rPr lang="en-GB" sz="2200" dirty="0" smtClean="0"/>
              <a:t>Definition </a:t>
            </a:r>
            <a:r>
              <a:rPr lang="en-GB" sz="2200" dirty="0" err="1" smtClean="0"/>
              <a:t>auxunion</a:t>
            </a:r>
            <a:r>
              <a:rPr lang="en-GB" sz="2200" dirty="0" smtClean="0"/>
              <a:t> (c1 c2 : list Z) (acc : list Z) = match c1, c2 with</a:t>
            </a:r>
          </a:p>
          <a:p>
            <a:pPr marL="324000">
              <a:spcBef>
                <a:spcPts val="0"/>
              </a:spcBef>
              <a:buNone/>
            </a:pPr>
            <a:r>
              <a:rPr lang="en-GB" sz="2200" dirty="0" smtClean="0">
                <a:latin typeface="Arial Unicode MS"/>
                <a:ea typeface="Arial Unicode MS"/>
                <a:cs typeface="Arial Unicode MS"/>
              </a:rPr>
              <a:t>…</a:t>
            </a:r>
            <a:endParaRPr lang="en-GB" sz="2200" dirty="0" smtClean="0"/>
          </a:p>
          <a:p>
            <a:pPr marL="324000">
              <a:spcBef>
                <a:spcPts val="0"/>
              </a:spcBef>
              <a:buNone/>
            </a:pPr>
            <a:r>
              <a:rPr lang="en-GB" sz="2200" dirty="0" smtClean="0"/>
              <a:t>| x::</a:t>
            </a:r>
            <a:r>
              <a:rPr lang="en-GB" sz="2200" dirty="0" err="1" smtClean="0"/>
              <a:t>xs</a:t>
            </a:r>
            <a:r>
              <a:rPr lang="en-GB" sz="2200" dirty="0" smtClean="0"/>
              <a:t>, y::</a:t>
            </a:r>
            <a:r>
              <a:rPr lang="en-GB" sz="2200" dirty="0" err="1" smtClean="0"/>
              <a:t>ys</a:t>
            </a:r>
            <a:r>
              <a:rPr lang="en-GB" sz="2200" dirty="0" smtClean="0"/>
              <a:t> </a:t>
            </a:r>
            <a:r>
              <a:rPr lang="en-GB" sz="2200" dirty="0" smtClean="0">
                <a:latin typeface="Arial Unicode MS"/>
                <a:ea typeface="Arial Unicode MS"/>
                <a:cs typeface="Arial Unicode MS"/>
              </a:rPr>
              <a:t>⇒ </a:t>
            </a:r>
            <a:r>
              <a:rPr lang="en-GB" sz="2200" dirty="0" smtClean="0"/>
              <a:t>if (abs x &lt; abs y) then </a:t>
            </a:r>
            <a:r>
              <a:rPr lang="en-GB" sz="2200" dirty="0" err="1" smtClean="0"/>
              <a:t>auxunion</a:t>
            </a:r>
            <a:r>
              <a:rPr lang="en-GB" sz="2200" dirty="0" smtClean="0"/>
              <a:t> </a:t>
            </a:r>
            <a:r>
              <a:rPr lang="en-GB" sz="2200" dirty="0" err="1" smtClean="0"/>
              <a:t>xs</a:t>
            </a:r>
            <a:r>
              <a:rPr lang="en-GB" sz="2200" dirty="0" smtClean="0"/>
              <a:t> (y::</a:t>
            </a:r>
            <a:r>
              <a:rPr lang="en-GB" sz="2200" dirty="0" err="1" smtClean="0"/>
              <a:t>ys</a:t>
            </a:r>
            <a:r>
              <a:rPr lang="en-GB" sz="2200" dirty="0" smtClean="0"/>
              <a:t>) (x::acc)</a:t>
            </a:r>
          </a:p>
          <a:p>
            <a:pPr marL="324000">
              <a:spcBef>
                <a:spcPts val="0"/>
              </a:spcBef>
              <a:buNone/>
            </a:pPr>
            <a:r>
              <a:rPr lang="en-GB" sz="2200" dirty="0" smtClean="0"/>
              <a:t>			else if (abs y &lt; abs x ) then </a:t>
            </a:r>
            <a:r>
              <a:rPr lang="en-GB" sz="2200" dirty="0" err="1" smtClean="0"/>
              <a:t>auxunion</a:t>
            </a:r>
            <a:r>
              <a:rPr lang="en-GB" sz="2200" dirty="0" smtClean="0"/>
              <a:t> (x::</a:t>
            </a:r>
            <a:r>
              <a:rPr lang="en-GB" sz="2200" dirty="0" err="1" smtClean="0"/>
              <a:t>xs</a:t>
            </a:r>
            <a:r>
              <a:rPr lang="en-GB" sz="2200" dirty="0" smtClean="0"/>
              <a:t>) </a:t>
            </a:r>
            <a:r>
              <a:rPr lang="en-GB" sz="2200" dirty="0" err="1" smtClean="0"/>
              <a:t>ys</a:t>
            </a:r>
            <a:r>
              <a:rPr lang="en-GB" sz="2200" dirty="0" smtClean="0"/>
              <a:t> (y::acc)</a:t>
            </a:r>
          </a:p>
          <a:p>
            <a:pPr marL="324000">
              <a:spcBef>
                <a:spcPts val="0"/>
              </a:spcBef>
              <a:buNone/>
            </a:pPr>
            <a:r>
              <a:rPr lang="en-GB" sz="2200" dirty="0" smtClean="0"/>
              <a:t>			else if x=y then </a:t>
            </a:r>
            <a:r>
              <a:rPr lang="en-GB" sz="2200" dirty="0" err="1" smtClean="0"/>
              <a:t>auxunion</a:t>
            </a:r>
            <a:r>
              <a:rPr lang="en-GB" sz="2200" dirty="0" smtClean="0"/>
              <a:t> </a:t>
            </a:r>
            <a:r>
              <a:rPr lang="en-GB" sz="2200" dirty="0" err="1" smtClean="0"/>
              <a:t>xs</a:t>
            </a:r>
            <a:r>
              <a:rPr lang="en-GB" sz="2200" dirty="0" smtClean="0"/>
              <a:t> </a:t>
            </a:r>
            <a:r>
              <a:rPr lang="en-GB" sz="2200" dirty="0" err="1" smtClean="0"/>
              <a:t>ys</a:t>
            </a:r>
            <a:r>
              <a:rPr lang="en-GB" sz="2200" dirty="0" smtClean="0"/>
              <a:t> (x::acc)</a:t>
            </a:r>
          </a:p>
          <a:p>
            <a:pPr marL="324000">
              <a:spcBef>
                <a:spcPts val="0"/>
              </a:spcBef>
              <a:buNone/>
            </a:pPr>
            <a:r>
              <a:rPr lang="en-GB" sz="2200" dirty="0" smtClean="0"/>
              <a:t>			else </a:t>
            </a:r>
            <a:r>
              <a:rPr lang="en-GB" sz="2200" dirty="0" err="1" smtClean="0"/>
              <a:t>auxunion</a:t>
            </a:r>
            <a:r>
              <a:rPr lang="en-GB" sz="2200" dirty="0" smtClean="0"/>
              <a:t> </a:t>
            </a:r>
            <a:r>
              <a:rPr lang="en-GB" sz="2200" dirty="0" err="1" smtClean="0"/>
              <a:t>xs</a:t>
            </a:r>
            <a:r>
              <a:rPr lang="en-GB" sz="2200" dirty="0" smtClean="0"/>
              <a:t> </a:t>
            </a:r>
            <a:r>
              <a:rPr lang="en-GB" sz="2200" dirty="0" err="1" smtClean="0"/>
              <a:t>ys</a:t>
            </a:r>
            <a:r>
              <a:rPr lang="en-GB" sz="2200" dirty="0" smtClean="0"/>
              <a:t> (x::y::acc)</a:t>
            </a:r>
          </a:p>
          <a:p>
            <a:pPr marL="324000">
              <a:spcBef>
                <a:spcPts val="0"/>
              </a:spcBef>
              <a:buNone/>
            </a:pPr>
            <a:r>
              <a:rPr lang="en-GB" sz="2200" dirty="0" smtClean="0"/>
              <a:t>			end</a:t>
            </a:r>
            <a:endParaRPr lang="en-GB" sz="2200" dirty="0"/>
          </a:p>
        </p:txBody>
      </p:sp>
      <p:sp>
        <p:nvSpPr>
          <p:cNvPr id="4" name="Rounded Rectangular Callout 3"/>
          <p:cNvSpPr/>
          <p:nvPr/>
        </p:nvSpPr>
        <p:spPr>
          <a:xfrm flipH="1">
            <a:off x="1143000" y="1447800"/>
            <a:ext cx="3124200" cy="762000"/>
          </a:xfrm>
          <a:prstGeom prst="wedgeRoundRectCallout">
            <a:avLst>
              <a:gd name="adj1" fmla="val 170"/>
              <a:gd name="adj2" fmla="val 102206"/>
              <a:gd name="adj3" fmla="val 16667"/>
            </a:avLst>
          </a:prstGeom>
          <a:solidFill>
            <a:schemeClr val="bg1"/>
          </a:solidFill>
          <a:ln w="127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en-GB" sz="2200" dirty="0" smtClean="0">
                <a:solidFill>
                  <a:schemeClr val="tx1"/>
                </a:solidFill>
              </a:rPr>
              <a:t>first pair of</a:t>
            </a:r>
            <a:br>
              <a:rPr lang="en-GB" sz="2200" dirty="0" smtClean="0">
                <a:solidFill>
                  <a:schemeClr val="tx1"/>
                </a:solidFill>
              </a:rPr>
            </a:br>
            <a:r>
              <a:rPr lang="en-GB" sz="2200" dirty="0" smtClean="0">
                <a:solidFill>
                  <a:schemeClr val="tx1"/>
                </a:solidFill>
              </a:rPr>
              <a:t>complementary literals</a:t>
            </a:r>
          </a:p>
        </p:txBody>
      </p:sp>
      <p:sp>
        <p:nvSpPr>
          <p:cNvPr id="5" name="Rounded Rectangular Callout 4"/>
          <p:cNvSpPr/>
          <p:nvPr/>
        </p:nvSpPr>
        <p:spPr>
          <a:xfrm flipH="1">
            <a:off x="6553200" y="1676400"/>
            <a:ext cx="1905000" cy="685800"/>
          </a:xfrm>
          <a:prstGeom prst="wedgeRoundRectCallout">
            <a:avLst>
              <a:gd name="adj1" fmla="val 49413"/>
              <a:gd name="adj2" fmla="val 98165"/>
              <a:gd name="adj3" fmla="val 16667"/>
            </a:avLst>
          </a:prstGeom>
          <a:solidFill>
            <a:schemeClr val="bg1"/>
          </a:solidFill>
          <a:ln w="127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en-GB" sz="2200" dirty="0" smtClean="0">
                <a:solidFill>
                  <a:schemeClr val="tx1"/>
                </a:solidFill>
              </a:rPr>
              <a:t>remove both</a:t>
            </a:r>
          </a:p>
        </p:txBody>
      </p:sp>
      <p:sp>
        <p:nvSpPr>
          <p:cNvPr id="6" name="Rounded Rectangular Callout 5"/>
          <p:cNvSpPr/>
          <p:nvPr/>
        </p:nvSpPr>
        <p:spPr>
          <a:xfrm flipH="1">
            <a:off x="4724400" y="1524000"/>
            <a:ext cx="1447800" cy="685800"/>
          </a:xfrm>
          <a:prstGeom prst="wedgeRoundRectCallout">
            <a:avLst>
              <a:gd name="adj1" fmla="val 49413"/>
              <a:gd name="adj2" fmla="val 98165"/>
              <a:gd name="adj3" fmla="val 16667"/>
            </a:avLst>
          </a:prstGeom>
          <a:solidFill>
            <a:schemeClr val="bg1"/>
          </a:solidFill>
          <a:ln w="127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en-GB" sz="2200" dirty="0" smtClean="0">
                <a:solidFill>
                  <a:schemeClr val="tx1"/>
                </a:solidFill>
              </a:rPr>
              <a:t>copy rest</a:t>
            </a:r>
          </a:p>
        </p:txBody>
      </p:sp>
      <p:sp>
        <p:nvSpPr>
          <p:cNvPr id="7" name="Rounded Rectangular Callout 6"/>
          <p:cNvSpPr/>
          <p:nvPr/>
        </p:nvSpPr>
        <p:spPr>
          <a:xfrm flipH="1">
            <a:off x="304800" y="3048000"/>
            <a:ext cx="1524000" cy="762000"/>
          </a:xfrm>
          <a:prstGeom prst="wedgeRoundRectCallout">
            <a:avLst>
              <a:gd name="adj1" fmla="val -75721"/>
              <a:gd name="adj2" fmla="val -19007"/>
              <a:gd name="adj3" fmla="val 16667"/>
            </a:avLst>
          </a:prstGeom>
          <a:solidFill>
            <a:schemeClr val="bg1"/>
          </a:solidFill>
          <a:ln w="127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en-GB" sz="2200" dirty="0" smtClean="0">
                <a:solidFill>
                  <a:schemeClr val="tx1"/>
                </a:solidFill>
              </a:rPr>
              <a:t>keep lists sorted</a:t>
            </a:r>
          </a:p>
        </p:txBody>
      </p:sp>
      <p:sp>
        <p:nvSpPr>
          <p:cNvPr id="8" name="Rounded Rectangular Callout 7"/>
          <p:cNvSpPr/>
          <p:nvPr/>
        </p:nvSpPr>
        <p:spPr>
          <a:xfrm flipH="1">
            <a:off x="5638800" y="3581400"/>
            <a:ext cx="1295400" cy="685800"/>
          </a:xfrm>
          <a:prstGeom prst="wedgeRoundRectCallout">
            <a:avLst>
              <a:gd name="adj1" fmla="val 79360"/>
              <a:gd name="adj2" fmla="val -27088"/>
              <a:gd name="adj3" fmla="val 16667"/>
            </a:avLst>
          </a:prstGeom>
          <a:solidFill>
            <a:schemeClr val="bg1"/>
          </a:solidFill>
          <a:ln w="127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en-GB" sz="2200" dirty="0" smtClean="0">
                <a:solidFill>
                  <a:schemeClr val="tx1"/>
                </a:solidFill>
              </a:rPr>
              <a:t>factoring</a:t>
            </a:r>
          </a:p>
        </p:txBody>
      </p:sp>
      <p:sp>
        <p:nvSpPr>
          <p:cNvPr id="9" name="Rounded Rectangular Callout 8"/>
          <p:cNvSpPr/>
          <p:nvPr/>
        </p:nvSpPr>
        <p:spPr>
          <a:xfrm flipH="1">
            <a:off x="457200" y="4419600"/>
            <a:ext cx="1524000" cy="762000"/>
          </a:xfrm>
          <a:prstGeom prst="wedgeRoundRectCallout">
            <a:avLst>
              <a:gd name="adj1" fmla="val -60266"/>
              <a:gd name="adj2" fmla="val 77963"/>
              <a:gd name="adj3" fmla="val 16667"/>
            </a:avLst>
          </a:prstGeom>
          <a:solidFill>
            <a:schemeClr val="bg1"/>
          </a:solidFill>
          <a:ln w="127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en-GB" sz="2200" dirty="0" smtClean="0">
                <a:solidFill>
                  <a:schemeClr val="tx1"/>
                </a:solidFill>
              </a:rPr>
              <a:t>keep lists sorted</a:t>
            </a:r>
          </a:p>
        </p:txBody>
      </p:sp>
      <p:sp>
        <p:nvSpPr>
          <p:cNvPr id="10" name="Rounded Rectangular Callout 9"/>
          <p:cNvSpPr/>
          <p:nvPr/>
        </p:nvSpPr>
        <p:spPr>
          <a:xfrm flipH="1">
            <a:off x="7391400" y="5791200"/>
            <a:ext cx="1295400" cy="685800"/>
          </a:xfrm>
          <a:prstGeom prst="wedgeRoundRectCallout">
            <a:avLst>
              <a:gd name="adj1" fmla="val 79360"/>
              <a:gd name="adj2" fmla="val -39209"/>
              <a:gd name="adj3" fmla="val 16667"/>
            </a:avLst>
          </a:prstGeom>
          <a:solidFill>
            <a:schemeClr val="bg1"/>
          </a:solidFill>
          <a:ln w="127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en-GB" sz="2200" dirty="0" smtClean="0">
                <a:solidFill>
                  <a:schemeClr val="tx1"/>
                </a:solidFill>
              </a:rPr>
              <a:t>factoring</a:t>
            </a:r>
          </a:p>
        </p:txBody>
      </p:sp>
      <p:sp>
        <p:nvSpPr>
          <p:cNvPr id="11" name="Rounded Rectangular Callout 10"/>
          <p:cNvSpPr/>
          <p:nvPr/>
        </p:nvSpPr>
        <p:spPr>
          <a:xfrm flipH="1">
            <a:off x="2286000" y="4876800"/>
            <a:ext cx="3657600" cy="762000"/>
          </a:xfrm>
          <a:prstGeom prst="wedgeRoundRectCallout">
            <a:avLst>
              <a:gd name="adj1" fmla="val 42754"/>
              <a:gd name="adj2" fmla="val 116348"/>
              <a:gd name="adj3" fmla="val 16667"/>
            </a:avLst>
          </a:prstGeom>
          <a:solidFill>
            <a:schemeClr val="bg1"/>
          </a:solidFill>
          <a:ln w="127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en-GB" sz="2200" b="1" dirty="0" smtClean="0">
                <a:solidFill>
                  <a:srgbClr val="FF0000"/>
                </a:solidFill>
              </a:rPr>
              <a:t>another pair of</a:t>
            </a:r>
            <a:br>
              <a:rPr lang="en-GB" sz="2200" b="1" dirty="0" smtClean="0">
                <a:solidFill>
                  <a:srgbClr val="FF0000"/>
                </a:solidFill>
              </a:rPr>
            </a:br>
            <a:r>
              <a:rPr lang="en-GB" sz="2200" b="1" dirty="0" smtClean="0">
                <a:solidFill>
                  <a:srgbClr val="FF0000"/>
                </a:solidFill>
              </a:rPr>
              <a:t>complementary literals...</a:t>
            </a:r>
          </a:p>
        </p:txBody>
      </p:sp>
      <p:sp>
        <p:nvSpPr>
          <p:cNvPr id="12" name="Rounded Rectangular Callout 11"/>
          <p:cNvSpPr/>
          <p:nvPr/>
        </p:nvSpPr>
        <p:spPr>
          <a:xfrm flipH="1">
            <a:off x="6172200" y="4953000"/>
            <a:ext cx="1524000" cy="685800"/>
          </a:xfrm>
          <a:prstGeom prst="wedgeRoundRectCallout">
            <a:avLst>
              <a:gd name="adj1" fmla="val 117347"/>
              <a:gd name="adj2" fmla="val 122408"/>
              <a:gd name="adj3" fmla="val 16667"/>
            </a:avLst>
          </a:prstGeom>
          <a:solidFill>
            <a:schemeClr val="bg1"/>
          </a:solidFill>
          <a:ln w="127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en-GB" sz="2200" dirty="0" smtClean="0">
                <a:solidFill>
                  <a:schemeClr val="tx1"/>
                </a:solidFill>
              </a:rPr>
              <a:t>keep both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SHRUTI: Logical characterization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9144000" cy="5410200"/>
          </a:xfrm>
        </p:spPr>
        <p:txBody>
          <a:bodyPr/>
          <a:lstStyle/>
          <a:p>
            <a:pPr>
              <a:buNone/>
              <a:tabLst>
                <a:tab pos="3048000" algn="l"/>
              </a:tabLst>
            </a:pPr>
            <a:r>
              <a:rPr lang="en-GB" dirty="0" smtClean="0"/>
              <a:t>“Soundness theorem”: 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∀ </a:t>
            </a:r>
            <a:r>
              <a:rPr lang="en-GB" i="1" dirty="0" smtClean="0"/>
              <a:t>c  </a:t>
            </a:r>
            <a:r>
              <a:rPr lang="en-GB" i="1" dirty="0" err="1" smtClean="0"/>
              <a:t>c</a:t>
            </a:r>
            <a:r>
              <a:rPr lang="en-GB" i="1" dirty="0" smtClean="0"/>
              <a:t>  </a:t>
            </a:r>
            <a:r>
              <a:rPr lang="en-GB" i="1" dirty="0" err="1" smtClean="0"/>
              <a:t>c</a:t>
            </a:r>
            <a:r>
              <a:rPr lang="en-GB" i="1" dirty="0" smtClean="0"/>
              <a:t> </a:t>
            </a:r>
            <a:r>
              <a:rPr lang="en-GB" dirty="0" smtClean="0"/>
              <a:t>· {</a:t>
            </a:r>
            <a:r>
              <a:rPr lang="en-GB" i="1" dirty="0" smtClean="0"/>
              <a:t>c</a:t>
            </a:r>
            <a:r>
              <a:rPr lang="en-GB" i="1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GB" i="1" dirty="0" smtClean="0"/>
              <a:t>, c </a:t>
            </a:r>
            <a:r>
              <a:rPr lang="en-GB" i="1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}</a:t>
            </a:r>
            <a:r>
              <a:rPr lang="en-GB" dirty="0" smtClean="0"/>
              <a:t> </a:t>
            </a:r>
            <a:r>
              <a:rPr lang="en-GB" sz="3200" dirty="0" smtClean="0">
                <a:latin typeface="Arial Unicode MS"/>
                <a:ea typeface="Arial Unicode MS"/>
                <a:cs typeface="Arial Unicode MS"/>
              </a:rPr>
              <a:t>⊢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  </a:t>
            </a:r>
            <a:r>
              <a:rPr lang="en-GB" i="1" dirty="0" smtClean="0"/>
              <a:t>c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  </a:t>
            </a:r>
            <a:r>
              <a:rPr lang="en-GB" sz="3200" dirty="0" smtClean="0">
                <a:latin typeface="Arial Unicode MS"/>
                <a:ea typeface="Arial Unicode MS"/>
                <a:cs typeface="Arial Unicode MS"/>
              </a:rPr>
              <a:t>⇒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GB" dirty="0" smtClean="0"/>
              <a:t>{</a:t>
            </a:r>
            <a:r>
              <a:rPr lang="en-GB" i="1" dirty="0" smtClean="0"/>
              <a:t>c</a:t>
            </a:r>
            <a:r>
              <a:rPr lang="en-GB" i="1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GB" i="1" dirty="0" smtClean="0"/>
              <a:t>, c </a:t>
            </a:r>
            <a:r>
              <a:rPr lang="en-GB" sz="1400" i="1" dirty="0" smtClean="0">
                <a:latin typeface="Arial Unicode MS"/>
                <a:ea typeface="Arial Unicode MS"/>
                <a:cs typeface="Arial Unicode MS"/>
              </a:rPr>
              <a:t>  </a:t>
            </a:r>
            <a:r>
              <a:rPr lang="en-GB" dirty="0" smtClean="0"/>
              <a:t>} </a:t>
            </a:r>
            <a:r>
              <a:rPr lang="en-GB" sz="3200" dirty="0" smtClean="0">
                <a:latin typeface="Arial Unicode MS"/>
                <a:ea typeface="Arial Unicode MS"/>
                <a:cs typeface="Arial Unicode MS"/>
              </a:rPr>
              <a:t>⊧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GB" i="1" dirty="0" smtClean="0"/>
              <a:t>c</a:t>
            </a:r>
          </a:p>
          <a:p>
            <a:pPr>
              <a:buNone/>
              <a:tabLst>
                <a:tab pos="3048000" algn="l"/>
              </a:tabLst>
            </a:pPr>
            <a:r>
              <a:rPr lang="en-GB" i="1" dirty="0" smtClean="0"/>
              <a:t>		  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≡ </a:t>
            </a:r>
            <a:r>
              <a:rPr lang="en-GB" sz="2000" dirty="0" smtClean="0">
                <a:latin typeface="Arial Unicode MS"/>
                <a:ea typeface="Arial Unicode MS"/>
                <a:cs typeface="Arial Unicode MS"/>
              </a:rPr>
              <a:t>{definition ⊢  , deduction theorem}</a:t>
            </a:r>
            <a:endParaRPr lang="en-GB" dirty="0" smtClean="0"/>
          </a:p>
          <a:p>
            <a:pPr>
              <a:spcBef>
                <a:spcPts val="0"/>
              </a:spcBef>
              <a:buNone/>
              <a:tabLst>
                <a:tab pos="3048000" algn="l"/>
              </a:tabLst>
            </a:pPr>
            <a:r>
              <a:rPr lang="en-GB" dirty="0" smtClean="0"/>
              <a:t>		 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∀ </a:t>
            </a:r>
            <a:r>
              <a:rPr lang="en-GB" i="1" dirty="0" smtClean="0">
                <a:ea typeface="Arial Unicode MS"/>
                <a:cs typeface="Arial Unicode MS"/>
              </a:rPr>
              <a:t>c  </a:t>
            </a:r>
            <a:r>
              <a:rPr lang="en-GB" i="1" dirty="0" err="1" smtClean="0">
                <a:ea typeface="Arial Unicode MS"/>
                <a:cs typeface="Arial Unicode MS"/>
              </a:rPr>
              <a:t>c</a:t>
            </a:r>
            <a:r>
              <a:rPr lang="en-GB" i="1" dirty="0" smtClean="0">
                <a:ea typeface="Arial Unicode MS"/>
                <a:cs typeface="Arial Unicode MS"/>
              </a:rPr>
              <a:t>  </a:t>
            </a:r>
            <a:r>
              <a:rPr lang="en-GB" i="1" dirty="0" err="1" smtClean="0">
                <a:ea typeface="Arial Unicode MS"/>
                <a:cs typeface="Arial Unicode MS"/>
              </a:rPr>
              <a:t>c</a:t>
            </a:r>
            <a:r>
              <a:rPr lang="en-GB" i="1" dirty="0" smtClean="0">
                <a:ea typeface="Arial Unicode MS"/>
                <a:cs typeface="Arial Unicode MS"/>
              </a:rPr>
              <a:t> </a:t>
            </a:r>
            <a:r>
              <a:rPr lang="en-GB" dirty="0" smtClean="0"/>
              <a:t>· </a:t>
            </a:r>
            <a:r>
              <a:rPr lang="en-GB" i="1" dirty="0" smtClean="0"/>
              <a:t>c  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⋈ </a:t>
            </a:r>
            <a:r>
              <a:rPr lang="en-GB" i="1" dirty="0" smtClean="0">
                <a:ea typeface="Arial Unicode MS"/>
                <a:cs typeface="Arial Unicode MS"/>
              </a:rPr>
              <a:t>c  = </a:t>
            </a:r>
            <a:r>
              <a:rPr lang="en-GB" i="1" dirty="0" smtClean="0"/>
              <a:t>c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  </a:t>
            </a:r>
            <a:r>
              <a:rPr lang="en-GB" sz="3200" dirty="0" smtClean="0">
                <a:latin typeface="Arial Unicode MS"/>
                <a:ea typeface="Arial Unicode MS"/>
                <a:cs typeface="Arial Unicode MS"/>
              </a:rPr>
              <a:t>⇒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 (</a:t>
            </a:r>
            <a:r>
              <a:rPr lang="en-GB" i="1" dirty="0" smtClean="0"/>
              <a:t>c</a:t>
            </a:r>
            <a:r>
              <a:rPr lang="en-GB" i="1" dirty="0" smtClean="0">
                <a:ea typeface="Arial Unicode MS"/>
                <a:cs typeface="Arial Unicode MS"/>
              </a:rPr>
              <a:t>  </a:t>
            </a:r>
            <a:r>
              <a:rPr lang="en-GB" dirty="0" smtClean="0">
                <a:latin typeface="Arial Unicode MS"/>
              </a:rPr>
              <a:t>∧</a:t>
            </a:r>
            <a:r>
              <a:rPr lang="en-GB" i="1" dirty="0" smtClean="0"/>
              <a:t> c  </a:t>
            </a:r>
            <a:r>
              <a:rPr lang="en-GB" sz="3200" dirty="0" smtClean="0">
                <a:latin typeface="Arial Unicode MS"/>
                <a:ea typeface="Arial Unicode MS"/>
                <a:cs typeface="Arial Unicode MS"/>
              </a:rPr>
              <a:t>⇒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GB" i="1" dirty="0" smtClean="0"/>
              <a:t>c </a:t>
            </a:r>
            <a:r>
              <a:rPr lang="en-GB" sz="1400" dirty="0" smtClean="0"/>
              <a:t> </a:t>
            </a:r>
            <a:r>
              <a:rPr lang="en-GB" dirty="0" smtClean="0"/>
              <a:t>)</a:t>
            </a:r>
            <a:endParaRPr lang="en-GB" dirty="0" smtClean="0">
              <a:latin typeface="Arial Unicode MS"/>
              <a:ea typeface="Arial Unicode MS"/>
              <a:cs typeface="Arial Unicode MS"/>
            </a:endParaRPr>
          </a:p>
          <a:p>
            <a:pPr>
              <a:buNone/>
              <a:tabLst>
                <a:tab pos="3048000" algn="l"/>
              </a:tabLst>
            </a:pP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GB" i="1" dirty="0" smtClean="0"/>
              <a:t>		  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≡ </a:t>
            </a:r>
            <a:r>
              <a:rPr lang="en-GB" sz="2000" dirty="0" smtClean="0">
                <a:latin typeface="Arial Unicode MS"/>
                <a:ea typeface="Arial Unicode MS"/>
                <a:cs typeface="Arial Unicode MS"/>
              </a:rPr>
              <a:t>{substitution, </a:t>
            </a:r>
            <a:r>
              <a:rPr lang="en-GB" sz="2000" dirty="0" err="1" smtClean="0">
                <a:latin typeface="Arial Unicode MS"/>
                <a:ea typeface="Arial Unicode MS"/>
                <a:cs typeface="Arial Unicode MS"/>
              </a:rPr>
              <a:t>contrapositive</a:t>
            </a:r>
            <a:r>
              <a:rPr lang="en-GB" sz="2000" dirty="0" smtClean="0">
                <a:latin typeface="Arial Unicode MS"/>
                <a:ea typeface="Arial Unicode MS"/>
                <a:cs typeface="Arial Unicode MS"/>
              </a:rPr>
              <a:t>}</a:t>
            </a:r>
            <a:endParaRPr lang="en-GB" dirty="0" smtClean="0"/>
          </a:p>
          <a:p>
            <a:pPr>
              <a:spcBef>
                <a:spcPts val="0"/>
              </a:spcBef>
              <a:buNone/>
              <a:tabLst>
                <a:tab pos="3048000" algn="l"/>
              </a:tabLst>
            </a:pPr>
            <a:r>
              <a:rPr lang="en-GB" dirty="0" smtClean="0"/>
              <a:t>		 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∀ </a:t>
            </a:r>
            <a:r>
              <a:rPr lang="en-GB" i="1" dirty="0" smtClean="0">
                <a:ea typeface="Arial Unicode MS"/>
                <a:cs typeface="Arial Unicode MS"/>
              </a:rPr>
              <a:t>c  </a:t>
            </a:r>
            <a:r>
              <a:rPr lang="en-GB" i="1" dirty="0" err="1" smtClean="0">
                <a:ea typeface="Arial Unicode MS"/>
                <a:cs typeface="Arial Unicode MS"/>
              </a:rPr>
              <a:t>c</a:t>
            </a:r>
            <a:r>
              <a:rPr lang="en-GB" i="1" dirty="0" smtClean="0">
                <a:ea typeface="Arial Unicode MS"/>
                <a:cs typeface="Arial Unicode MS"/>
              </a:rPr>
              <a:t>  </a:t>
            </a:r>
            <a:r>
              <a:rPr lang="en-GB" dirty="0" smtClean="0"/>
              <a:t>· 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¬ (</a:t>
            </a:r>
            <a:r>
              <a:rPr lang="en-GB" i="1" dirty="0" smtClean="0"/>
              <a:t>c</a:t>
            </a:r>
            <a:r>
              <a:rPr lang="en-GB" i="1" dirty="0" smtClean="0">
                <a:ea typeface="Arial Unicode MS"/>
                <a:cs typeface="Arial Unicode MS"/>
              </a:rPr>
              <a:t>  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⋈ </a:t>
            </a:r>
            <a:r>
              <a:rPr lang="en-GB" i="1" dirty="0" smtClean="0"/>
              <a:t>c  </a:t>
            </a:r>
            <a:r>
              <a:rPr lang="en-GB" dirty="0" smtClean="0"/>
              <a:t>) </a:t>
            </a:r>
            <a:r>
              <a:rPr lang="en-GB" sz="3200" dirty="0" smtClean="0">
                <a:latin typeface="Arial Unicode MS"/>
                <a:ea typeface="Arial Unicode MS"/>
                <a:cs typeface="Arial Unicode MS"/>
              </a:rPr>
              <a:t>⇒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 ¬ (</a:t>
            </a:r>
            <a:r>
              <a:rPr lang="en-GB" i="1" dirty="0" smtClean="0"/>
              <a:t>c  </a:t>
            </a:r>
            <a:r>
              <a:rPr lang="en-GB" dirty="0" smtClean="0">
                <a:latin typeface="Arial Unicode MS"/>
              </a:rPr>
              <a:t>∧</a:t>
            </a:r>
            <a:r>
              <a:rPr lang="en-GB" i="1" dirty="0" smtClean="0"/>
              <a:t> </a:t>
            </a:r>
            <a:r>
              <a:rPr lang="en-GB" i="1" dirty="0" smtClean="0">
                <a:ea typeface="Arial Unicode MS"/>
                <a:cs typeface="Arial Unicode MS"/>
              </a:rPr>
              <a:t>c  </a:t>
            </a:r>
            <a:r>
              <a:rPr lang="en-GB" dirty="0" smtClean="0">
                <a:ea typeface="Arial Unicode MS"/>
                <a:cs typeface="Arial Unicode MS"/>
              </a:rPr>
              <a:t>)</a:t>
            </a:r>
            <a:endParaRPr lang="en-GB" dirty="0" smtClean="0">
              <a:latin typeface="Arial Unicode MS"/>
              <a:ea typeface="Arial Unicode MS"/>
              <a:cs typeface="Arial Unicode MS"/>
            </a:endParaRPr>
          </a:p>
          <a:p>
            <a:pPr>
              <a:spcBef>
                <a:spcPts val="1800"/>
              </a:spcBef>
              <a:buNone/>
            </a:pP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⇒ need to lift to integer-representation and explicit interpretations</a:t>
            </a:r>
          </a:p>
          <a:p>
            <a:pPr>
              <a:spcBef>
                <a:spcPts val="1800"/>
              </a:spcBef>
              <a:buNone/>
            </a:pPr>
            <a:r>
              <a:rPr lang="en-GB" dirty="0" smtClean="0">
                <a:ea typeface="Arial Unicode MS"/>
                <a:cs typeface="Arial Unicode MS"/>
              </a:rPr>
              <a:t>Theorem:</a:t>
            </a:r>
          </a:p>
          <a:p>
            <a:pPr>
              <a:buNone/>
            </a:pP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∀ </a:t>
            </a:r>
            <a:r>
              <a:rPr lang="en-GB" i="1" dirty="0" smtClean="0"/>
              <a:t>c  </a:t>
            </a:r>
            <a:r>
              <a:rPr lang="en-GB" i="1" dirty="0" err="1" smtClean="0"/>
              <a:t>c</a:t>
            </a:r>
            <a:r>
              <a:rPr lang="en-GB" i="1" dirty="0" smtClean="0"/>
              <a:t> </a:t>
            </a:r>
            <a:r>
              <a:rPr lang="en-GB" dirty="0" smtClean="0"/>
              <a:t>· 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∀ </a:t>
            </a:r>
            <a:r>
              <a:rPr lang="en-GB" i="1" dirty="0" smtClean="0">
                <a:ea typeface="Arial Unicode MS"/>
                <a:cs typeface="Arial Unicode MS"/>
              </a:rPr>
              <a:t>I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GB" dirty="0" smtClean="0"/>
              <a:t>· </a:t>
            </a:r>
            <a:r>
              <a:rPr lang="en-GB" i="1" dirty="0" smtClean="0"/>
              <a:t>Logical</a:t>
            </a:r>
            <a:r>
              <a:rPr lang="en-GB" dirty="0" smtClean="0"/>
              <a:t> </a:t>
            </a:r>
            <a:r>
              <a:rPr lang="en-GB" i="1" dirty="0" smtClean="0"/>
              <a:t>I</a:t>
            </a:r>
            <a:r>
              <a:rPr lang="en-GB" dirty="0" smtClean="0"/>
              <a:t> 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⊃ </a:t>
            </a:r>
          </a:p>
          <a:p>
            <a:pPr>
              <a:buNone/>
            </a:pP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	   ¬(</a:t>
            </a:r>
            <a:r>
              <a:rPr lang="en-GB" i="1" dirty="0" err="1" smtClean="0">
                <a:ea typeface="Arial Unicode MS"/>
                <a:cs typeface="Arial Unicode MS"/>
              </a:rPr>
              <a:t>EvalClause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 (</a:t>
            </a:r>
            <a:r>
              <a:rPr lang="en-GB" i="1" dirty="0" smtClean="0">
                <a:latin typeface="Arial Unicode MS"/>
                <a:ea typeface="Arial Unicode MS"/>
                <a:cs typeface="Arial Unicode MS"/>
              </a:rPr>
              <a:t>c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   ⋈ </a:t>
            </a:r>
            <a:r>
              <a:rPr lang="en-GB" i="1" dirty="0" smtClean="0">
                <a:latin typeface="Arial Unicode MS"/>
                <a:ea typeface="Arial Unicode MS"/>
                <a:cs typeface="Arial Unicode MS"/>
              </a:rPr>
              <a:t>c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  ) </a:t>
            </a:r>
            <a:r>
              <a:rPr lang="en-GB" i="1" dirty="0" smtClean="0">
                <a:ea typeface="Arial Unicode MS"/>
                <a:cs typeface="Arial Unicode MS"/>
              </a:rPr>
              <a:t>I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) ⊃ ¬(</a:t>
            </a:r>
            <a:r>
              <a:rPr lang="en-GB" i="1" dirty="0" err="1" smtClean="0">
                <a:ea typeface="Arial Unicode MS"/>
                <a:cs typeface="Arial Unicode MS"/>
              </a:rPr>
              <a:t>EvalCNF</a:t>
            </a:r>
            <a:r>
              <a:rPr lang="en-GB" dirty="0" smtClean="0">
                <a:ea typeface="Arial Unicode MS"/>
                <a:cs typeface="Arial Unicode MS"/>
              </a:rPr>
              <a:t>  [</a:t>
            </a:r>
            <a:r>
              <a:rPr lang="en-GB" i="1" dirty="0" smtClean="0">
                <a:ea typeface="Arial Unicode MS"/>
                <a:cs typeface="Arial Unicode MS"/>
              </a:rPr>
              <a:t>c</a:t>
            </a:r>
            <a:r>
              <a:rPr lang="en-GB" dirty="0" smtClean="0">
                <a:ea typeface="Arial Unicode MS"/>
                <a:cs typeface="Arial Unicode MS"/>
              </a:rPr>
              <a:t>  , </a:t>
            </a:r>
            <a:r>
              <a:rPr lang="en-GB" i="1" dirty="0" smtClean="0">
                <a:ea typeface="Arial Unicode MS"/>
                <a:cs typeface="Arial Unicode MS"/>
              </a:rPr>
              <a:t>c</a:t>
            </a:r>
            <a:r>
              <a:rPr lang="en-GB" dirty="0" smtClean="0">
                <a:ea typeface="Arial Unicode MS"/>
                <a:cs typeface="Arial Unicode MS"/>
              </a:rPr>
              <a:t>  ] </a:t>
            </a:r>
            <a:r>
              <a:rPr lang="en-GB" i="1" dirty="0" smtClean="0">
                <a:ea typeface="Arial Unicode MS"/>
                <a:cs typeface="Arial Unicode MS"/>
              </a:rPr>
              <a:t>I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) </a:t>
            </a:r>
            <a:endParaRPr lang="en-GB" dirty="0"/>
          </a:p>
        </p:txBody>
      </p:sp>
      <p:grpSp>
        <p:nvGrpSpPr>
          <p:cNvPr id="43" name="Group 42"/>
          <p:cNvGrpSpPr/>
          <p:nvPr/>
        </p:nvGrpSpPr>
        <p:grpSpPr>
          <a:xfrm>
            <a:off x="3704854" y="1185446"/>
            <a:ext cx="4782292" cy="341531"/>
            <a:chOff x="3704854" y="1185446"/>
            <a:chExt cx="4782292" cy="341531"/>
          </a:xfrm>
        </p:grpSpPr>
        <p:sp>
          <p:nvSpPr>
            <p:cNvPr id="4" name="TextBox 3"/>
            <p:cNvSpPr txBox="1"/>
            <p:nvPr/>
          </p:nvSpPr>
          <p:spPr>
            <a:xfrm>
              <a:off x="5791200" y="1185446"/>
              <a:ext cx="31451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>
                  <a:latin typeface="Arial Unicode MS"/>
                  <a:ea typeface="Arial Unicode MS"/>
                  <a:cs typeface="Arial Unicode MS"/>
                </a:rPr>
                <a:t>⋈</a:t>
              </a:r>
              <a:endParaRPr lang="en-GB" sz="16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704854" y="1216223"/>
              <a:ext cx="3337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 1</a:t>
              </a:r>
              <a:endParaRPr lang="en-GB" sz="14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032840" y="1219200"/>
              <a:ext cx="3337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 2</a:t>
              </a:r>
              <a:endParaRPr lang="en-GB" sz="14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343400" y="1219200"/>
              <a:ext cx="3337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 3</a:t>
              </a:r>
              <a:endParaRPr lang="en-GB" sz="14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724400" y="1219200"/>
              <a:ext cx="46038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  </a:t>
              </a:r>
              <a:r>
                <a:rPr lang="en-GB" sz="1100" dirty="0" smtClean="0"/>
                <a:t>  </a:t>
              </a:r>
              <a:r>
                <a:rPr lang="en-GB" sz="1400" dirty="0" smtClean="0"/>
                <a:t>1</a:t>
              </a:r>
              <a:endParaRPr lang="en-GB" sz="14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328240" y="1219200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2</a:t>
              </a:r>
              <a:endParaRPr lang="en-GB" sz="14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172200" y="1219200"/>
              <a:ext cx="3337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 3</a:t>
              </a:r>
              <a:endParaRPr lang="en-GB" sz="14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934200" y="1216223"/>
              <a:ext cx="3337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 1</a:t>
              </a:r>
              <a:endParaRPr lang="en-GB" sz="14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393838" y="1219200"/>
              <a:ext cx="3337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 2</a:t>
              </a:r>
              <a:endParaRPr lang="en-GB" sz="14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153400" y="1216223"/>
              <a:ext cx="3337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 3</a:t>
              </a:r>
              <a:endParaRPr lang="en-GB" sz="14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3731362" y="1676400"/>
            <a:ext cx="4650638" cy="764977"/>
            <a:chOff x="3731362" y="1676400"/>
            <a:chExt cx="4650638" cy="764977"/>
          </a:xfrm>
        </p:grpSpPr>
        <p:sp>
          <p:nvSpPr>
            <p:cNvPr id="16" name="TextBox 15"/>
            <p:cNvSpPr txBox="1"/>
            <p:nvPr/>
          </p:nvSpPr>
          <p:spPr>
            <a:xfrm>
              <a:off x="4943290" y="1676400"/>
              <a:ext cx="31451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>
                  <a:latin typeface="Arial Unicode MS"/>
                  <a:ea typeface="Arial Unicode MS"/>
                  <a:cs typeface="Arial Unicode MS"/>
                </a:rPr>
                <a:t>⋈</a:t>
              </a:r>
              <a:endParaRPr lang="en-GB" sz="16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731362" y="2127646"/>
              <a:ext cx="3337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 1</a:t>
              </a:r>
              <a:endParaRPr lang="en-GB" sz="14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059348" y="2130623"/>
              <a:ext cx="3337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 2</a:t>
              </a:r>
              <a:endParaRPr lang="en-GB" sz="14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369908" y="2130623"/>
              <a:ext cx="3337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 3</a:t>
              </a:r>
              <a:endParaRPr lang="en-GB" sz="14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724400" y="2130623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  1</a:t>
              </a:r>
              <a:endParaRPr lang="en-GB" sz="14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430948" y="2130623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2</a:t>
              </a:r>
              <a:endParaRPr lang="en-GB" sz="14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52854" y="2127646"/>
              <a:ext cx="3337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 1</a:t>
              </a:r>
              <a:endParaRPr lang="en-GB" sz="14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362454" y="2130623"/>
              <a:ext cx="3337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 2</a:t>
              </a:r>
              <a:endParaRPr lang="en-GB" sz="14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048254" y="2127646"/>
              <a:ext cx="3337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 3</a:t>
              </a:r>
              <a:endParaRPr lang="en-GB" sz="14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867400" y="2133600"/>
              <a:ext cx="43313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   3</a:t>
              </a:r>
              <a:endParaRPr lang="en-GB" sz="14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3781054" y="3042046"/>
            <a:ext cx="3915146" cy="316708"/>
            <a:chOff x="3733800" y="3042046"/>
            <a:chExt cx="3915146" cy="316708"/>
          </a:xfrm>
        </p:grpSpPr>
        <p:sp>
          <p:nvSpPr>
            <p:cNvPr id="26" name="TextBox 25"/>
            <p:cNvSpPr txBox="1"/>
            <p:nvPr/>
          </p:nvSpPr>
          <p:spPr>
            <a:xfrm>
              <a:off x="6705600" y="3042046"/>
              <a:ext cx="3337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 1</a:t>
              </a:r>
              <a:endParaRPr lang="en-GB" sz="14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315200" y="3045023"/>
              <a:ext cx="3337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 2</a:t>
              </a:r>
              <a:endParaRPr lang="en-GB" sz="14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876800" y="3042046"/>
              <a:ext cx="3337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 1</a:t>
              </a:r>
              <a:endParaRPr lang="en-GB" sz="14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486400" y="3045023"/>
              <a:ext cx="3337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 2</a:t>
              </a:r>
              <a:endParaRPr lang="en-GB" sz="14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733800" y="3048000"/>
              <a:ext cx="3337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 1</a:t>
              </a:r>
              <a:endParaRPr lang="en-GB" sz="14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061786" y="3050977"/>
              <a:ext cx="3337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 2</a:t>
              </a:r>
              <a:endParaRPr lang="en-GB" sz="1400" dirty="0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557468" y="4718446"/>
            <a:ext cx="6710478" cy="767954"/>
            <a:chOff x="557468" y="4489846"/>
            <a:chExt cx="6710478" cy="767954"/>
          </a:xfrm>
        </p:grpSpPr>
        <p:sp>
          <p:nvSpPr>
            <p:cNvPr id="37" name="TextBox 36"/>
            <p:cNvSpPr txBox="1"/>
            <p:nvPr/>
          </p:nvSpPr>
          <p:spPr>
            <a:xfrm>
              <a:off x="557468" y="4489846"/>
              <a:ext cx="3337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 1</a:t>
              </a:r>
              <a:endParaRPr lang="en-GB" sz="14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885454" y="4492823"/>
              <a:ext cx="3337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 2</a:t>
              </a:r>
              <a:endParaRPr lang="en-GB" sz="14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971800" y="4947046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1</a:t>
              </a:r>
              <a:endParaRPr lang="en-GB" sz="14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628654" y="4950023"/>
              <a:ext cx="3337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 2</a:t>
              </a:r>
              <a:endParaRPr lang="en-GB" sz="14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324600" y="4947046"/>
              <a:ext cx="43313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   1</a:t>
              </a:r>
              <a:endParaRPr lang="en-GB" sz="14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934200" y="4950023"/>
              <a:ext cx="3337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 2</a:t>
              </a:r>
              <a:endParaRPr lang="en-GB" sz="1400" dirty="0"/>
            </a:p>
          </p:txBody>
        </p:sp>
      </p:grpSp>
      <p:sp>
        <p:nvSpPr>
          <p:cNvPr id="47" name="Rounded Rectangular Callout 46"/>
          <p:cNvSpPr/>
          <p:nvPr/>
        </p:nvSpPr>
        <p:spPr>
          <a:xfrm flipH="1">
            <a:off x="228600" y="2743200"/>
            <a:ext cx="3810000" cy="609600"/>
          </a:xfrm>
          <a:prstGeom prst="wedgeRoundRectCallout">
            <a:avLst>
              <a:gd name="adj1" fmla="val -1401"/>
              <a:gd name="adj2" fmla="val 244125"/>
              <a:gd name="adj3" fmla="val 16667"/>
            </a:avLst>
          </a:prstGeom>
          <a:solidFill>
            <a:schemeClr val="bg1"/>
          </a:solidFill>
          <a:ln w="127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en-GB" sz="2000" i="1" kern="0" dirty="0" smtClean="0">
                <a:solidFill>
                  <a:srgbClr val="000000"/>
                </a:solidFill>
              </a:rPr>
              <a:t>Logical</a:t>
            </a:r>
            <a:r>
              <a:rPr lang="en-GB" sz="2000" kern="0" dirty="0" smtClean="0">
                <a:solidFill>
                  <a:srgbClr val="000000"/>
                </a:solidFill>
              </a:rPr>
              <a:t> </a:t>
            </a:r>
            <a:r>
              <a:rPr lang="en-GB" sz="2000" i="1" kern="0" dirty="0" smtClean="0">
                <a:solidFill>
                  <a:srgbClr val="000000"/>
                </a:solidFill>
              </a:rPr>
              <a:t>I</a:t>
            </a:r>
            <a:r>
              <a:rPr lang="en-GB" sz="2000" kern="0" dirty="0" smtClean="0">
                <a:solidFill>
                  <a:srgbClr val="000000"/>
                </a:solidFill>
              </a:rPr>
              <a:t> </a:t>
            </a:r>
            <a:r>
              <a:rPr lang="en-GB" sz="2000" kern="0" dirty="0" smtClean="0">
                <a:solidFill>
                  <a:srgbClr val="000000"/>
                </a:solidFill>
                <a:latin typeface="Arial Unicode MS"/>
                <a:ea typeface="Arial Unicode MS"/>
                <a:cs typeface="Arial Unicode MS"/>
              </a:rPr>
              <a:t>≡ ∀ </a:t>
            </a:r>
            <a:r>
              <a:rPr lang="en-GB" sz="2000" i="1" kern="0" dirty="0" smtClean="0">
                <a:solidFill>
                  <a:srgbClr val="000000"/>
                </a:solidFill>
                <a:ea typeface="Arial Unicode MS"/>
                <a:cs typeface="Arial Unicode MS"/>
              </a:rPr>
              <a:t>x</a:t>
            </a:r>
            <a:r>
              <a:rPr lang="en-GB" sz="2000" kern="0" dirty="0" smtClean="0">
                <a:solidFill>
                  <a:srgbClr val="000000"/>
                </a:solidFill>
                <a:ea typeface="Arial Unicode MS"/>
                <a:cs typeface="Arial Unicode MS"/>
              </a:rPr>
              <a:t> : Z · </a:t>
            </a:r>
            <a:r>
              <a:rPr lang="en-GB" sz="2000" i="1" kern="0" dirty="0" smtClean="0">
                <a:solidFill>
                  <a:srgbClr val="000000"/>
                </a:solidFill>
                <a:ea typeface="Arial Unicode MS"/>
                <a:cs typeface="Arial Unicode MS"/>
              </a:rPr>
              <a:t>I</a:t>
            </a:r>
            <a:r>
              <a:rPr lang="en-GB" sz="2000" kern="0" dirty="0" smtClean="0">
                <a:solidFill>
                  <a:srgbClr val="000000"/>
                </a:solidFill>
                <a:ea typeface="Arial Unicode MS"/>
                <a:cs typeface="Arial Unicode MS"/>
              </a:rPr>
              <a:t>(-</a:t>
            </a:r>
            <a:r>
              <a:rPr lang="en-GB" sz="2000" i="1" kern="0" dirty="0" smtClean="0">
                <a:solidFill>
                  <a:srgbClr val="000000"/>
                </a:solidFill>
                <a:ea typeface="Arial Unicode MS"/>
                <a:cs typeface="Arial Unicode MS"/>
              </a:rPr>
              <a:t>x</a:t>
            </a:r>
            <a:r>
              <a:rPr lang="en-GB" sz="2000" kern="0" dirty="0" smtClean="0">
                <a:solidFill>
                  <a:srgbClr val="000000"/>
                </a:solidFill>
                <a:ea typeface="Arial Unicode MS"/>
                <a:cs typeface="Arial Unicode MS"/>
              </a:rPr>
              <a:t>) = ¬I(</a:t>
            </a:r>
            <a:r>
              <a:rPr lang="en-GB" sz="2000" i="1" kern="0" dirty="0" smtClean="0">
                <a:solidFill>
                  <a:srgbClr val="000000"/>
                </a:solidFill>
                <a:ea typeface="Arial Unicode MS"/>
                <a:cs typeface="Arial Unicode MS"/>
              </a:rPr>
              <a:t>x</a:t>
            </a:r>
            <a:r>
              <a:rPr lang="en-GB" sz="2000" kern="0" dirty="0" smtClean="0">
                <a:solidFill>
                  <a:srgbClr val="000000"/>
                </a:solidFill>
                <a:ea typeface="Arial Unicode MS"/>
                <a:cs typeface="Arial Unicode MS"/>
              </a:rPr>
              <a:t>)</a:t>
            </a:r>
            <a:endParaRPr lang="en-GB" sz="2000" dirty="0" smtClean="0">
              <a:solidFill>
                <a:schemeClr val="tx1"/>
              </a:solidFill>
            </a:endParaRPr>
          </a:p>
        </p:txBody>
      </p:sp>
      <p:sp>
        <p:nvSpPr>
          <p:cNvPr id="48" name="Rounded Rectangular Callout 47"/>
          <p:cNvSpPr/>
          <p:nvPr/>
        </p:nvSpPr>
        <p:spPr>
          <a:xfrm flipH="1">
            <a:off x="304800" y="5715000"/>
            <a:ext cx="5257800" cy="762000"/>
          </a:xfrm>
          <a:prstGeom prst="wedgeRoundRectCallout">
            <a:avLst>
              <a:gd name="adj1" fmla="val 21144"/>
              <a:gd name="adj2" fmla="val -94511"/>
              <a:gd name="adj3" fmla="val 16667"/>
            </a:avLst>
          </a:prstGeom>
          <a:solidFill>
            <a:schemeClr val="bg1"/>
          </a:solidFill>
          <a:ln w="127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>
              <a:tabLst>
                <a:tab pos="2244725" algn="l"/>
              </a:tabLst>
            </a:pPr>
            <a:r>
              <a:rPr lang="en-GB" sz="2000" i="1" kern="0" dirty="0" err="1" smtClean="0">
                <a:solidFill>
                  <a:srgbClr val="000000"/>
                </a:solidFill>
              </a:rPr>
              <a:t>EvalClause</a:t>
            </a:r>
            <a:r>
              <a:rPr lang="en-GB" sz="2000" i="1" kern="0" dirty="0" smtClean="0">
                <a:solidFill>
                  <a:srgbClr val="000000"/>
                </a:solidFill>
              </a:rPr>
              <a:t> nil I 	</a:t>
            </a:r>
            <a:r>
              <a:rPr lang="en-GB" sz="2000" kern="0" dirty="0" smtClean="0">
                <a:solidFill>
                  <a:srgbClr val="000000"/>
                </a:solidFill>
                <a:ea typeface="Arial Unicode MS"/>
                <a:cs typeface="Arial Unicode MS"/>
              </a:rPr>
              <a:t>≡</a:t>
            </a:r>
            <a:r>
              <a:rPr lang="en-GB" sz="2000" i="1" kern="0" dirty="0" smtClean="0">
                <a:solidFill>
                  <a:srgbClr val="000000"/>
                </a:solidFill>
                <a:ea typeface="Arial Unicode MS"/>
                <a:cs typeface="Arial Unicode MS"/>
              </a:rPr>
              <a:t> false</a:t>
            </a:r>
          </a:p>
          <a:p>
            <a:r>
              <a:rPr lang="en-GB" sz="2000" i="1" kern="0" dirty="0" err="1" smtClean="0">
                <a:solidFill>
                  <a:srgbClr val="000000"/>
                </a:solidFill>
                <a:ea typeface="Arial Unicode MS"/>
                <a:cs typeface="Arial Unicode MS"/>
              </a:rPr>
              <a:t>EvalClause</a:t>
            </a:r>
            <a:r>
              <a:rPr lang="en-GB" sz="2000" i="1" kern="0" dirty="0" smtClean="0">
                <a:solidFill>
                  <a:srgbClr val="000000"/>
                </a:solidFill>
                <a:ea typeface="Arial Unicode MS"/>
                <a:cs typeface="Arial Unicode MS"/>
              </a:rPr>
              <a:t> (x::</a:t>
            </a:r>
            <a:r>
              <a:rPr lang="en-GB" sz="2000" i="1" kern="0" dirty="0" err="1" smtClean="0">
                <a:solidFill>
                  <a:srgbClr val="000000"/>
                </a:solidFill>
                <a:ea typeface="Arial Unicode MS"/>
                <a:cs typeface="Arial Unicode MS"/>
              </a:rPr>
              <a:t>xs</a:t>
            </a:r>
            <a:r>
              <a:rPr lang="en-GB" sz="2000" i="1" kern="0" dirty="0" smtClean="0">
                <a:solidFill>
                  <a:srgbClr val="000000"/>
                </a:solidFill>
                <a:ea typeface="Arial Unicode MS"/>
                <a:cs typeface="Arial Unicode MS"/>
              </a:rPr>
              <a:t>) I </a:t>
            </a:r>
            <a:r>
              <a:rPr lang="en-GB" sz="2000" kern="0" dirty="0" smtClean="0">
                <a:solidFill>
                  <a:srgbClr val="000000"/>
                </a:solidFill>
                <a:ea typeface="Arial Unicode MS"/>
                <a:cs typeface="Arial Unicode MS"/>
              </a:rPr>
              <a:t>≡</a:t>
            </a:r>
            <a:r>
              <a:rPr lang="en-GB" sz="2000" i="1" kern="0" dirty="0" smtClean="0">
                <a:solidFill>
                  <a:srgbClr val="000000"/>
                </a:solidFill>
                <a:ea typeface="Arial Unicode MS"/>
                <a:cs typeface="Arial Unicode MS"/>
              </a:rPr>
              <a:t> (I x) </a:t>
            </a:r>
            <a:r>
              <a:rPr lang="en-GB" sz="2000" kern="0" dirty="0" smtClean="0">
                <a:solidFill>
                  <a:srgbClr val="000000"/>
                </a:solidFill>
                <a:ea typeface="Arial Unicode MS"/>
                <a:cs typeface="Arial Unicode MS"/>
              </a:rPr>
              <a:t>∨</a:t>
            </a:r>
            <a:r>
              <a:rPr lang="en-GB" sz="2000" i="1" kern="0" dirty="0" smtClean="0">
                <a:solidFill>
                  <a:srgbClr val="000000"/>
                </a:solidFill>
                <a:ea typeface="Arial Unicode MS"/>
                <a:cs typeface="Arial Unicode MS"/>
              </a:rPr>
              <a:t> </a:t>
            </a:r>
            <a:r>
              <a:rPr lang="en-GB" sz="2000" i="1" kern="0" dirty="0" err="1" smtClean="0">
                <a:solidFill>
                  <a:srgbClr val="000000"/>
                </a:solidFill>
                <a:ea typeface="Arial Unicode MS"/>
                <a:cs typeface="Arial Unicode MS"/>
              </a:rPr>
              <a:t>EvalClause</a:t>
            </a:r>
            <a:r>
              <a:rPr lang="en-GB" sz="2000" i="1" kern="0" dirty="0" smtClean="0">
                <a:solidFill>
                  <a:srgbClr val="000000"/>
                </a:solidFill>
                <a:ea typeface="Arial Unicode MS"/>
                <a:cs typeface="Arial Unicode MS"/>
              </a:rPr>
              <a:t> </a:t>
            </a:r>
            <a:r>
              <a:rPr lang="en-GB" sz="2000" i="1" kern="0" dirty="0" err="1" smtClean="0">
                <a:solidFill>
                  <a:srgbClr val="000000"/>
                </a:solidFill>
                <a:ea typeface="Arial Unicode MS"/>
                <a:cs typeface="Arial Unicode MS"/>
              </a:rPr>
              <a:t>xs</a:t>
            </a:r>
            <a:r>
              <a:rPr lang="en-GB" sz="2000" i="1" kern="0" dirty="0" smtClean="0">
                <a:solidFill>
                  <a:srgbClr val="000000"/>
                </a:solidFill>
                <a:ea typeface="Arial Unicode MS"/>
                <a:cs typeface="Arial Unicode MS"/>
              </a:rPr>
              <a:t> I</a:t>
            </a:r>
            <a:endParaRPr lang="en-GB" sz="2000" i="1" dirty="0" smtClean="0">
              <a:solidFill>
                <a:schemeClr val="tx1"/>
              </a:solidFill>
            </a:endParaRPr>
          </a:p>
        </p:txBody>
      </p:sp>
      <p:sp>
        <p:nvSpPr>
          <p:cNvPr id="49" name="Rounded Rectangular Callout 48"/>
          <p:cNvSpPr/>
          <p:nvPr/>
        </p:nvSpPr>
        <p:spPr>
          <a:xfrm flipH="1">
            <a:off x="3048000" y="3733800"/>
            <a:ext cx="6019800" cy="762000"/>
          </a:xfrm>
          <a:prstGeom prst="wedgeRoundRectCallout">
            <a:avLst>
              <a:gd name="adj1" fmla="val 8716"/>
              <a:gd name="adj2" fmla="val 110944"/>
              <a:gd name="adj3" fmla="val 16667"/>
            </a:avLst>
          </a:prstGeom>
          <a:solidFill>
            <a:schemeClr val="bg1"/>
          </a:solidFill>
          <a:ln w="127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>
              <a:tabLst>
                <a:tab pos="1966913" algn="l"/>
                <a:tab pos="2244725" algn="l"/>
              </a:tabLst>
            </a:pPr>
            <a:r>
              <a:rPr lang="en-GB" sz="2000" i="1" kern="0" dirty="0" err="1" smtClean="0">
                <a:solidFill>
                  <a:srgbClr val="000000"/>
                </a:solidFill>
              </a:rPr>
              <a:t>EvalCNF</a:t>
            </a:r>
            <a:r>
              <a:rPr lang="en-GB" sz="2000" i="1" kern="0" dirty="0" smtClean="0">
                <a:solidFill>
                  <a:srgbClr val="000000"/>
                </a:solidFill>
              </a:rPr>
              <a:t> nil I 	</a:t>
            </a:r>
            <a:r>
              <a:rPr lang="en-GB" sz="2000" kern="0" dirty="0" smtClean="0">
                <a:solidFill>
                  <a:srgbClr val="000000"/>
                </a:solidFill>
                <a:ea typeface="Arial Unicode MS"/>
                <a:cs typeface="Arial Unicode MS"/>
              </a:rPr>
              <a:t>≡</a:t>
            </a:r>
            <a:r>
              <a:rPr lang="en-GB" sz="2000" i="1" kern="0" dirty="0" smtClean="0">
                <a:solidFill>
                  <a:srgbClr val="000000"/>
                </a:solidFill>
                <a:ea typeface="Arial Unicode MS"/>
                <a:cs typeface="Arial Unicode MS"/>
              </a:rPr>
              <a:t> true</a:t>
            </a:r>
          </a:p>
          <a:p>
            <a:r>
              <a:rPr lang="en-GB" sz="2000" i="1" kern="0" dirty="0" err="1" smtClean="0">
                <a:solidFill>
                  <a:srgbClr val="000000"/>
                </a:solidFill>
                <a:ea typeface="Arial Unicode MS"/>
                <a:cs typeface="Arial Unicode MS"/>
              </a:rPr>
              <a:t>EvalCNF</a:t>
            </a:r>
            <a:r>
              <a:rPr lang="en-GB" sz="2000" i="1" kern="0" dirty="0" smtClean="0">
                <a:solidFill>
                  <a:srgbClr val="000000"/>
                </a:solidFill>
                <a:ea typeface="Arial Unicode MS"/>
                <a:cs typeface="Arial Unicode MS"/>
              </a:rPr>
              <a:t> (x::</a:t>
            </a:r>
            <a:r>
              <a:rPr lang="en-GB" sz="2000" i="1" kern="0" dirty="0" err="1" smtClean="0">
                <a:solidFill>
                  <a:srgbClr val="000000"/>
                </a:solidFill>
                <a:ea typeface="Arial Unicode MS"/>
                <a:cs typeface="Arial Unicode MS"/>
              </a:rPr>
              <a:t>xs</a:t>
            </a:r>
            <a:r>
              <a:rPr lang="en-GB" sz="2000" i="1" kern="0" dirty="0" smtClean="0">
                <a:solidFill>
                  <a:srgbClr val="000000"/>
                </a:solidFill>
                <a:ea typeface="Arial Unicode MS"/>
                <a:cs typeface="Arial Unicode MS"/>
              </a:rPr>
              <a:t>) I </a:t>
            </a:r>
            <a:r>
              <a:rPr lang="en-GB" sz="2000" kern="0" dirty="0" smtClean="0">
                <a:solidFill>
                  <a:srgbClr val="000000"/>
                </a:solidFill>
                <a:ea typeface="Arial Unicode MS"/>
                <a:cs typeface="Arial Unicode MS"/>
              </a:rPr>
              <a:t>≡</a:t>
            </a:r>
            <a:r>
              <a:rPr lang="en-GB" sz="2000" i="1" kern="0" dirty="0" smtClean="0">
                <a:solidFill>
                  <a:srgbClr val="000000"/>
                </a:solidFill>
                <a:ea typeface="Arial Unicode MS"/>
                <a:cs typeface="Arial Unicode MS"/>
              </a:rPr>
              <a:t> </a:t>
            </a:r>
            <a:r>
              <a:rPr lang="en-GB" sz="2000" i="1" kern="0" dirty="0" err="1" smtClean="0">
                <a:solidFill>
                  <a:srgbClr val="000000"/>
                </a:solidFill>
                <a:ea typeface="Arial Unicode MS"/>
                <a:cs typeface="Arial Unicode MS"/>
              </a:rPr>
              <a:t>EvalClause</a:t>
            </a:r>
            <a:r>
              <a:rPr lang="en-GB" sz="2000" i="1" kern="0" dirty="0" smtClean="0">
                <a:solidFill>
                  <a:srgbClr val="000000"/>
                </a:solidFill>
                <a:ea typeface="Arial Unicode MS"/>
                <a:cs typeface="Arial Unicode MS"/>
              </a:rPr>
              <a:t> x I </a:t>
            </a:r>
            <a:r>
              <a:rPr lang="en-GB" sz="2000" kern="0" dirty="0" smtClean="0">
                <a:solidFill>
                  <a:srgbClr val="000000"/>
                </a:solidFill>
                <a:ea typeface="Arial Unicode MS"/>
                <a:cs typeface="Arial Unicode MS"/>
              </a:rPr>
              <a:t>∧</a:t>
            </a:r>
            <a:r>
              <a:rPr lang="en-GB" sz="2000" i="1" kern="0" dirty="0" smtClean="0">
                <a:solidFill>
                  <a:srgbClr val="000000"/>
                </a:solidFill>
                <a:ea typeface="Arial Unicode MS"/>
                <a:cs typeface="Arial Unicode MS"/>
              </a:rPr>
              <a:t> </a:t>
            </a:r>
            <a:r>
              <a:rPr lang="en-GB" sz="2000" i="1" kern="0" dirty="0" err="1" smtClean="0">
                <a:solidFill>
                  <a:srgbClr val="000000"/>
                </a:solidFill>
                <a:ea typeface="Arial Unicode MS"/>
                <a:cs typeface="Arial Unicode MS"/>
              </a:rPr>
              <a:t>Eval</a:t>
            </a:r>
            <a:r>
              <a:rPr lang="en-GB" sz="2000" i="1" kern="0" dirty="0" smtClean="0">
                <a:solidFill>
                  <a:srgbClr val="000000"/>
                </a:solidFill>
                <a:ea typeface="Arial Unicode MS"/>
                <a:cs typeface="Arial Unicode MS"/>
              </a:rPr>
              <a:t> CNF </a:t>
            </a:r>
            <a:r>
              <a:rPr lang="en-GB" sz="2000" i="1" kern="0" dirty="0" err="1" smtClean="0">
                <a:solidFill>
                  <a:srgbClr val="000000"/>
                </a:solidFill>
                <a:ea typeface="Arial Unicode MS"/>
                <a:cs typeface="Arial Unicode MS"/>
              </a:rPr>
              <a:t>xs</a:t>
            </a:r>
            <a:r>
              <a:rPr lang="en-GB" sz="2000" i="1" kern="0" dirty="0" smtClean="0">
                <a:solidFill>
                  <a:srgbClr val="000000"/>
                </a:solidFill>
                <a:ea typeface="Arial Unicode MS"/>
                <a:cs typeface="Arial Unicode MS"/>
              </a:rPr>
              <a:t> I</a:t>
            </a:r>
            <a:endParaRPr lang="en-GB" sz="2000" i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4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4343400"/>
            <a:ext cx="8298180" cy="142303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112770"/>
            <a:ext cx="8212455" cy="16116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2337435"/>
            <a:ext cx="8289608" cy="13201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SHRUTI: Operational characterization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9144000" cy="5410200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Resolution can also be characterized operationally [Robinson65]: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A pair of complementary literals is deleted in the </a:t>
            </a:r>
            <a:r>
              <a:rPr lang="en-GB" dirty="0" err="1" smtClean="0"/>
              <a:t>resolvent</a:t>
            </a:r>
            <a:r>
              <a:rPr lang="en-GB" dirty="0" smtClean="0"/>
              <a:t> obtained from resolving a given pair of clauses.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All unequal literals that are not part of a complementary pair</a:t>
            </a:r>
            <a:br>
              <a:rPr lang="en-GB" dirty="0" smtClean="0"/>
            </a:br>
            <a:r>
              <a:rPr lang="en-GB" dirty="0" smtClean="0"/>
              <a:t>are retained in the </a:t>
            </a:r>
            <a:r>
              <a:rPr lang="en-GB" dirty="0" err="1" smtClean="0"/>
              <a:t>resolvent</a:t>
            </a:r>
            <a:r>
              <a:rPr lang="en-GB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If there are no duplicate literals within each clause, then for</a:t>
            </a:r>
            <a:br>
              <a:rPr lang="en-GB" dirty="0" smtClean="0"/>
            </a:br>
            <a:r>
              <a:rPr lang="en-GB" dirty="0" smtClean="0"/>
              <a:t>a literal that exists in both the clauses, only one copy of the literal is retained in the </a:t>
            </a:r>
            <a:r>
              <a:rPr lang="en-GB" dirty="0" err="1" smtClean="0"/>
              <a:t>resolvent</a:t>
            </a:r>
            <a:r>
              <a:rPr lang="en-GB" dirty="0" smtClean="0"/>
              <a:t> (</a:t>
            </a:r>
            <a:r>
              <a:rPr lang="en-GB" i="1" dirty="0" smtClean="0"/>
              <a:t>factoring</a:t>
            </a:r>
            <a:r>
              <a:rPr lang="en-GB" dirty="0" smtClean="0"/>
              <a:t>).</a:t>
            </a:r>
          </a:p>
          <a:p>
            <a:pPr marL="457200" indent="-457200">
              <a:buFont typeface="Arial" pitchFamily="34" charset="0"/>
              <a:buChar char="+"/>
            </a:pPr>
            <a:r>
              <a:rPr lang="en-GB" dirty="0" smtClean="0"/>
              <a:t>legality check, clause table lookup, ...</a:t>
            </a:r>
          </a:p>
          <a:p>
            <a:pPr marL="457200" indent="-457200">
              <a:buFont typeface="Arial Unicode MS" pitchFamily="34" charset="-128"/>
              <a:buChar char="⇒"/>
            </a:pPr>
            <a:r>
              <a:rPr lang="en-GB" dirty="0" smtClean="0"/>
              <a:t>can all be formalized and proven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762000" y="5257800"/>
            <a:ext cx="78486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sx="102000" sy="102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marL="342900" lvl="0" indent="-342900" algn="ctr" eaLnBrk="0" fontAlgn="base" hangingPunct="0">
              <a:spcBef>
                <a:spcPts val="1800"/>
              </a:spcBef>
              <a:spcAft>
                <a:spcPct val="0"/>
              </a:spcAft>
            </a:pPr>
            <a:r>
              <a:rPr lang="en-GB" sz="2400" b="1" kern="0" dirty="0" smtClean="0">
                <a:solidFill>
                  <a:srgbClr val="000000"/>
                </a:solidFill>
              </a:rPr>
              <a:t>This is the technical core of the work but tedious...</a:t>
            </a:r>
          </a:p>
        </p:txBody>
      </p:sp>
      <p:sp>
        <p:nvSpPr>
          <p:cNvPr id="12" name="Rounded Rectangular Callout 11"/>
          <p:cNvSpPr/>
          <p:nvPr/>
        </p:nvSpPr>
        <p:spPr>
          <a:xfrm flipH="1">
            <a:off x="3429000" y="1295400"/>
            <a:ext cx="4343400" cy="838200"/>
          </a:xfrm>
          <a:prstGeom prst="wedgeRoundRectCallout">
            <a:avLst>
              <a:gd name="adj1" fmla="val 7983"/>
              <a:gd name="adj2" fmla="val 110943"/>
              <a:gd name="adj3" fmla="val 16667"/>
            </a:avLst>
          </a:prstGeom>
          <a:solidFill>
            <a:schemeClr val="bg1"/>
          </a:solidFill>
          <a:ln w="127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>
              <a:tabLst>
                <a:tab pos="2244725" algn="l"/>
              </a:tabLst>
            </a:pPr>
            <a:r>
              <a:rPr lang="en-GB" sz="2400" i="1" kern="0" dirty="0" smtClean="0">
                <a:solidFill>
                  <a:srgbClr val="000000"/>
                </a:solidFill>
              </a:rPr>
              <a:t>Only holds if there’s only one complementary pair!</a:t>
            </a:r>
            <a:endParaRPr lang="en-GB" sz="2400" i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1" animBg="1"/>
      <p:bldP spid="12" grpId="2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Program Extraction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Can use program extraction to convert formal development into executable </a:t>
            </a:r>
            <a:r>
              <a:rPr lang="en-GB" dirty="0" err="1" smtClean="0"/>
              <a:t>OCaml</a:t>
            </a:r>
            <a:r>
              <a:rPr lang="en-GB" dirty="0" smtClean="0"/>
              <a:t> code</a:t>
            </a:r>
          </a:p>
          <a:p>
            <a:pPr lvl="1">
              <a:buFont typeface="Arial Unicode MS" pitchFamily="34" charset="-128"/>
              <a:buChar char="⇒"/>
            </a:pPr>
            <a:r>
              <a:rPr lang="en-GB" dirty="0" smtClean="0">
                <a:solidFill>
                  <a:srgbClr val="000000"/>
                </a:solidFill>
              </a:rPr>
              <a:t>... but hopelessly inefficient</a:t>
            </a:r>
          </a:p>
          <a:p>
            <a:pPr lvl="0"/>
            <a:r>
              <a:rPr lang="en-GB" dirty="0" smtClean="0">
                <a:solidFill>
                  <a:srgbClr val="000000"/>
                </a:solidFill>
              </a:rPr>
              <a:t>Need to map algebraic data types to built-ins:</a:t>
            </a:r>
          </a:p>
          <a:p>
            <a:pPr lvl="1"/>
            <a:r>
              <a:rPr lang="en-GB" dirty="0" smtClean="0">
                <a:solidFill>
                  <a:srgbClr val="000000"/>
                </a:solidFill>
              </a:rPr>
              <a:t>Z </a:t>
            </a:r>
            <a:r>
              <a:rPr lang="en-GB" dirty="0" smtClean="0">
                <a:solidFill>
                  <a:srgbClr val="000000"/>
                </a:solidFill>
                <a:latin typeface="Arial Unicode MS"/>
                <a:ea typeface="Arial Unicode MS"/>
                <a:cs typeface="Arial Unicode MS"/>
              </a:rPr>
              <a:t>↦ </a:t>
            </a:r>
            <a:r>
              <a:rPr lang="en-GB" dirty="0" err="1" smtClean="0">
                <a:solidFill>
                  <a:srgbClr val="000000"/>
                </a:solidFill>
                <a:latin typeface="Lucida Console" pitchFamily="49" charset="0"/>
                <a:ea typeface="Arial Unicode MS"/>
                <a:cs typeface="Arial Unicode MS"/>
              </a:rPr>
              <a:t>int</a:t>
            </a:r>
            <a:r>
              <a:rPr lang="en-GB" dirty="0" smtClean="0">
                <a:solidFill>
                  <a:srgbClr val="000000"/>
                </a:solidFill>
                <a:ea typeface="Arial Unicode MS"/>
                <a:cs typeface="Arial Unicode MS"/>
              </a:rPr>
              <a:t>, </a:t>
            </a:r>
            <a:r>
              <a:rPr lang="en-GB" dirty="0" smtClean="0">
                <a:solidFill>
                  <a:srgbClr val="000000"/>
                </a:solidFill>
              </a:rPr>
              <a:t>Boolean </a:t>
            </a:r>
            <a:r>
              <a:rPr lang="en-GB" dirty="0" smtClean="0">
                <a:solidFill>
                  <a:srgbClr val="000000"/>
                </a:solidFill>
                <a:latin typeface="Arial Unicode MS"/>
                <a:ea typeface="Arial Unicode MS"/>
                <a:cs typeface="Arial Unicode MS"/>
              </a:rPr>
              <a:t>↦ </a:t>
            </a:r>
            <a:r>
              <a:rPr lang="en-GB" dirty="0" err="1" smtClean="0">
                <a:solidFill>
                  <a:srgbClr val="000000"/>
                </a:solidFill>
                <a:latin typeface="Lucida Console" pitchFamily="49" charset="0"/>
                <a:ea typeface="Arial Unicode MS"/>
                <a:cs typeface="Arial Unicode MS"/>
              </a:rPr>
              <a:t>bool</a:t>
            </a:r>
            <a:endParaRPr lang="en-GB" dirty="0" smtClean="0">
              <a:solidFill>
                <a:srgbClr val="000000"/>
              </a:solidFill>
              <a:ea typeface="Arial Unicode MS"/>
              <a:cs typeface="Arial Unicode MS"/>
            </a:endParaRPr>
          </a:p>
          <a:p>
            <a:pPr lvl="1"/>
            <a:r>
              <a:rPr lang="en-GB" dirty="0" smtClean="0">
                <a:solidFill>
                  <a:srgbClr val="000000"/>
                </a:solidFill>
                <a:ea typeface="Arial Unicode MS"/>
                <a:cs typeface="Arial Unicode MS"/>
              </a:rPr>
              <a:t>Coq products / lists / maps </a:t>
            </a:r>
            <a:r>
              <a:rPr lang="en-GB" dirty="0" smtClean="0">
                <a:solidFill>
                  <a:srgbClr val="000000"/>
                </a:solidFill>
                <a:latin typeface="Arial Unicode MS"/>
                <a:ea typeface="Arial Unicode MS"/>
                <a:cs typeface="Arial Unicode MS"/>
              </a:rPr>
              <a:t>↦ </a:t>
            </a:r>
            <a:r>
              <a:rPr lang="en-GB" dirty="0" err="1" smtClean="0">
                <a:solidFill>
                  <a:srgbClr val="000000"/>
                </a:solidFill>
                <a:latin typeface="Arial Unicode MS"/>
                <a:ea typeface="Arial Unicode MS"/>
                <a:cs typeface="Arial Unicode MS"/>
              </a:rPr>
              <a:t>OCaml</a:t>
            </a:r>
            <a:r>
              <a:rPr lang="en-GB" dirty="0" smtClean="0">
                <a:solidFill>
                  <a:srgbClr val="000000"/>
                </a:solidFill>
                <a:latin typeface="Arial Unicode MS"/>
                <a:ea typeface="Arial Unicode MS"/>
                <a:cs typeface="Arial Unicode MS"/>
              </a:rPr>
              <a:t> records / lists / maps</a:t>
            </a:r>
            <a:endParaRPr lang="en-GB" dirty="0" smtClean="0">
              <a:solidFill>
                <a:srgbClr val="000000"/>
              </a:solidFill>
            </a:endParaRPr>
          </a:p>
          <a:p>
            <a:pPr marL="457200" indent="-457200">
              <a:buNone/>
            </a:pPr>
            <a:endParaRPr lang="en-GB" dirty="0" smtClean="0">
              <a:solidFill>
                <a:srgbClr val="000000"/>
              </a:solidFill>
            </a:endParaRPr>
          </a:p>
          <a:p>
            <a:pPr lvl="1">
              <a:buNone/>
            </a:pPr>
            <a:endParaRPr lang="en-GB" dirty="0"/>
          </a:p>
        </p:txBody>
      </p:sp>
      <p:sp>
        <p:nvSpPr>
          <p:cNvPr id="4" name="Rounded Rectangular Callout 3"/>
          <p:cNvSpPr/>
          <p:nvPr/>
        </p:nvSpPr>
        <p:spPr>
          <a:xfrm flipH="1">
            <a:off x="5943600" y="1524000"/>
            <a:ext cx="2590800" cy="609600"/>
          </a:xfrm>
          <a:prstGeom prst="wedgeRoundRectCallout">
            <a:avLst>
              <a:gd name="adj1" fmla="val 81426"/>
              <a:gd name="adj2" fmla="val 66189"/>
              <a:gd name="adj3" fmla="val 16667"/>
            </a:avLst>
          </a:prstGeom>
          <a:solidFill>
            <a:schemeClr val="bg1"/>
          </a:solidFill>
          <a:ln w="127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>
              <a:tabLst>
                <a:tab pos="1966913" algn="l"/>
                <a:tab pos="2244725" algn="l"/>
              </a:tabLst>
            </a:pPr>
            <a:r>
              <a:rPr lang="en-GB" sz="2200" kern="0" dirty="0" smtClean="0">
                <a:solidFill>
                  <a:srgbClr val="000000"/>
                </a:solidFill>
              </a:rPr>
              <a:t>7x – 10x speed-up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Program Extraction and Optimization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Can use program extraction to convert formal development into executable </a:t>
            </a:r>
            <a:r>
              <a:rPr lang="en-GB" dirty="0" err="1" smtClean="0"/>
              <a:t>OCaml</a:t>
            </a:r>
            <a:r>
              <a:rPr lang="en-GB" dirty="0" smtClean="0"/>
              <a:t> code</a:t>
            </a:r>
          </a:p>
          <a:p>
            <a:pPr lvl="1">
              <a:buFont typeface="Arial Unicode MS" pitchFamily="34" charset="-128"/>
              <a:buChar char="⇒"/>
            </a:pPr>
            <a:r>
              <a:rPr lang="en-GB" dirty="0" smtClean="0">
                <a:solidFill>
                  <a:srgbClr val="000000"/>
                </a:solidFill>
              </a:rPr>
              <a:t>... but hopelessly inefficient</a:t>
            </a:r>
          </a:p>
          <a:p>
            <a:pPr lvl="0"/>
            <a:r>
              <a:rPr lang="en-GB" dirty="0" smtClean="0">
                <a:solidFill>
                  <a:srgbClr val="000000"/>
                </a:solidFill>
              </a:rPr>
              <a:t>Need to map algebraic data types to built-ins:</a:t>
            </a:r>
          </a:p>
          <a:p>
            <a:pPr lvl="1"/>
            <a:r>
              <a:rPr lang="en-GB" dirty="0" smtClean="0">
                <a:solidFill>
                  <a:srgbClr val="000000"/>
                </a:solidFill>
              </a:rPr>
              <a:t>Z </a:t>
            </a:r>
            <a:r>
              <a:rPr lang="en-GB" dirty="0" smtClean="0">
                <a:solidFill>
                  <a:srgbClr val="000000"/>
                </a:solidFill>
                <a:latin typeface="Arial Unicode MS"/>
                <a:ea typeface="Arial Unicode MS"/>
                <a:cs typeface="Arial Unicode MS"/>
              </a:rPr>
              <a:t>↦ </a:t>
            </a:r>
            <a:r>
              <a:rPr lang="en-GB" dirty="0" err="1" smtClean="0">
                <a:solidFill>
                  <a:srgbClr val="000000"/>
                </a:solidFill>
                <a:latin typeface="Lucida Console" pitchFamily="49" charset="0"/>
                <a:ea typeface="Arial Unicode MS"/>
                <a:cs typeface="Arial Unicode MS"/>
              </a:rPr>
              <a:t>int</a:t>
            </a:r>
            <a:r>
              <a:rPr lang="en-GB" dirty="0" smtClean="0">
                <a:solidFill>
                  <a:srgbClr val="000000"/>
                </a:solidFill>
                <a:ea typeface="Arial Unicode MS"/>
                <a:cs typeface="Arial Unicode MS"/>
              </a:rPr>
              <a:t>, </a:t>
            </a:r>
            <a:r>
              <a:rPr lang="en-GB" dirty="0" smtClean="0">
                <a:solidFill>
                  <a:srgbClr val="000000"/>
                </a:solidFill>
              </a:rPr>
              <a:t>Boolean </a:t>
            </a:r>
            <a:r>
              <a:rPr lang="en-GB" dirty="0" smtClean="0">
                <a:solidFill>
                  <a:srgbClr val="000000"/>
                </a:solidFill>
                <a:latin typeface="Arial Unicode MS"/>
                <a:ea typeface="Arial Unicode MS"/>
                <a:cs typeface="Arial Unicode MS"/>
              </a:rPr>
              <a:t>↦ </a:t>
            </a:r>
            <a:r>
              <a:rPr lang="en-GB" dirty="0" err="1" smtClean="0">
                <a:solidFill>
                  <a:srgbClr val="000000"/>
                </a:solidFill>
                <a:latin typeface="Lucida Console" pitchFamily="49" charset="0"/>
                <a:ea typeface="Arial Unicode MS"/>
                <a:cs typeface="Arial Unicode MS"/>
              </a:rPr>
              <a:t>bool</a:t>
            </a:r>
            <a:endParaRPr lang="en-GB" dirty="0" smtClean="0">
              <a:solidFill>
                <a:srgbClr val="000000"/>
              </a:solidFill>
              <a:ea typeface="Arial Unicode MS"/>
              <a:cs typeface="Arial Unicode MS"/>
            </a:endParaRPr>
          </a:p>
          <a:p>
            <a:pPr lvl="1"/>
            <a:r>
              <a:rPr lang="en-GB" dirty="0" smtClean="0">
                <a:solidFill>
                  <a:srgbClr val="000000"/>
                </a:solidFill>
                <a:ea typeface="Arial Unicode MS"/>
                <a:cs typeface="Arial Unicode MS"/>
              </a:rPr>
              <a:t>Coq products / lists / maps </a:t>
            </a:r>
            <a:r>
              <a:rPr lang="en-GB" dirty="0" smtClean="0">
                <a:solidFill>
                  <a:srgbClr val="000000"/>
                </a:solidFill>
                <a:latin typeface="Arial Unicode MS"/>
                <a:ea typeface="Arial Unicode MS"/>
                <a:cs typeface="Arial Unicode MS"/>
              </a:rPr>
              <a:t>↦ </a:t>
            </a:r>
            <a:r>
              <a:rPr lang="en-GB" dirty="0" err="1" smtClean="0">
                <a:solidFill>
                  <a:srgbClr val="000000"/>
                </a:solidFill>
                <a:latin typeface="Arial Unicode MS"/>
                <a:ea typeface="Arial Unicode MS"/>
                <a:cs typeface="Arial Unicode MS"/>
              </a:rPr>
              <a:t>OCaml</a:t>
            </a:r>
            <a:r>
              <a:rPr lang="en-GB" dirty="0" smtClean="0">
                <a:solidFill>
                  <a:srgbClr val="000000"/>
                </a:solidFill>
                <a:latin typeface="Arial Unicode MS"/>
                <a:ea typeface="Arial Unicode MS"/>
                <a:cs typeface="Arial Unicode MS"/>
              </a:rPr>
              <a:t> records / lists / maps</a:t>
            </a:r>
          </a:p>
          <a:p>
            <a:pPr>
              <a:spcBef>
                <a:spcPts val="1800"/>
              </a:spcBef>
            </a:pPr>
            <a:r>
              <a:rPr lang="en-GB" dirty="0" smtClean="0">
                <a:solidFill>
                  <a:srgbClr val="000000"/>
                </a:solidFill>
                <a:latin typeface="Arial Unicode MS"/>
                <a:ea typeface="Arial Unicode MS"/>
                <a:cs typeface="Arial Unicode MS"/>
              </a:rPr>
              <a:t>Things that should have been done by the compiler:</a:t>
            </a:r>
          </a:p>
          <a:p>
            <a:pPr lvl="1"/>
            <a:r>
              <a:rPr lang="en-GB" dirty="0" err="1" smtClean="0">
                <a:solidFill>
                  <a:srgbClr val="000000"/>
                </a:solidFill>
                <a:latin typeface="Arial Unicode MS"/>
                <a:ea typeface="Arial Unicode MS"/>
                <a:cs typeface="Arial Unicode MS"/>
              </a:rPr>
              <a:t>inlining</a:t>
            </a:r>
            <a:r>
              <a:rPr lang="en-GB" dirty="0" smtClean="0">
                <a:solidFill>
                  <a:srgbClr val="000000"/>
                </a:solidFill>
                <a:latin typeface="Arial Unicode MS"/>
                <a:ea typeface="Arial Unicode MS"/>
                <a:cs typeface="Arial Unicode MS"/>
              </a:rPr>
              <a:t> / let-restructuring </a:t>
            </a:r>
          </a:p>
          <a:p>
            <a:pPr lvl="1"/>
            <a:r>
              <a:rPr lang="en-GB" dirty="0" smtClean="0">
                <a:solidFill>
                  <a:srgbClr val="000000"/>
                </a:solidFill>
                <a:latin typeface="Arial Unicode MS"/>
                <a:ea typeface="Arial Unicode MS"/>
                <a:cs typeface="Arial Unicode MS"/>
              </a:rPr>
              <a:t>replace app (rev x) y by tail recursive </a:t>
            </a:r>
            <a:r>
              <a:rPr lang="en-GB" dirty="0" err="1" smtClean="0">
                <a:solidFill>
                  <a:srgbClr val="000000"/>
                </a:solidFill>
                <a:latin typeface="Arial Unicode MS"/>
                <a:ea typeface="Arial Unicode MS"/>
                <a:cs typeface="Arial Unicode MS"/>
              </a:rPr>
              <a:t>app_rev</a:t>
            </a:r>
            <a:endParaRPr lang="en-GB" dirty="0" smtClean="0">
              <a:solidFill>
                <a:srgbClr val="000000"/>
              </a:solidFill>
              <a:latin typeface="Arial Unicode MS"/>
              <a:ea typeface="Arial Unicode MS"/>
              <a:cs typeface="Arial Unicode MS"/>
            </a:endParaRPr>
          </a:p>
          <a:p>
            <a:r>
              <a:rPr lang="en-GB" dirty="0" smtClean="0">
                <a:solidFill>
                  <a:srgbClr val="000000"/>
                </a:solidFill>
                <a:latin typeface="Arial Unicode MS"/>
                <a:ea typeface="Arial Unicode MS"/>
                <a:cs typeface="Arial Unicode MS"/>
              </a:rPr>
              <a:t>Tweaking the garbage collector</a:t>
            </a:r>
          </a:p>
          <a:p>
            <a:pPr lvl="1"/>
            <a:endParaRPr lang="en-GB" dirty="0" smtClean="0">
              <a:solidFill>
                <a:srgbClr val="000000"/>
              </a:solidFill>
            </a:endParaRPr>
          </a:p>
          <a:p>
            <a:pPr marL="457200" indent="-457200">
              <a:buNone/>
            </a:pPr>
            <a:endParaRPr lang="en-GB" dirty="0" smtClean="0">
              <a:solidFill>
                <a:srgbClr val="000000"/>
              </a:solidFill>
            </a:endParaRPr>
          </a:p>
          <a:p>
            <a:pPr lvl="1">
              <a:buNone/>
            </a:pPr>
            <a:endParaRPr lang="en-GB" dirty="0"/>
          </a:p>
        </p:txBody>
      </p:sp>
      <p:sp>
        <p:nvSpPr>
          <p:cNvPr id="4" name="Rounded Rectangular Callout 3"/>
          <p:cNvSpPr/>
          <p:nvPr/>
        </p:nvSpPr>
        <p:spPr>
          <a:xfrm flipH="1">
            <a:off x="5943600" y="1524000"/>
            <a:ext cx="2590800" cy="609600"/>
          </a:xfrm>
          <a:prstGeom prst="wedgeRoundRectCallout">
            <a:avLst>
              <a:gd name="adj1" fmla="val 81426"/>
              <a:gd name="adj2" fmla="val 66189"/>
              <a:gd name="adj3" fmla="val 16667"/>
            </a:avLst>
          </a:prstGeom>
          <a:solidFill>
            <a:schemeClr val="bg1"/>
          </a:solidFill>
          <a:ln w="127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>
              <a:tabLst>
                <a:tab pos="1966913" algn="l"/>
                <a:tab pos="2244725" algn="l"/>
              </a:tabLst>
            </a:pPr>
            <a:r>
              <a:rPr lang="en-GB" sz="2200" kern="0" dirty="0" smtClean="0">
                <a:solidFill>
                  <a:srgbClr val="000000"/>
                </a:solidFill>
              </a:rPr>
              <a:t>7x – 10x speed-up</a:t>
            </a:r>
          </a:p>
        </p:txBody>
      </p:sp>
      <p:sp>
        <p:nvSpPr>
          <p:cNvPr id="5" name="Rounded Rectangular Callout 4"/>
          <p:cNvSpPr/>
          <p:nvPr/>
        </p:nvSpPr>
        <p:spPr>
          <a:xfrm flipH="1">
            <a:off x="4572000" y="5638800"/>
            <a:ext cx="2590800" cy="762000"/>
          </a:xfrm>
          <a:prstGeom prst="wedgeRoundRectCallout">
            <a:avLst>
              <a:gd name="adj1" fmla="val 50410"/>
              <a:gd name="adj2" fmla="val -104720"/>
              <a:gd name="adj3" fmla="val 16667"/>
            </a:avLst>
          </a:prstGeom>
          <a:solidFill>
            <a:schemeClr val="bg1"/>
          </a:solidFill>
          <a:ln w="127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>
              <a:tabLst>
                <a:tab pos="1966913" algn="l"/>
                <a:tab pos="2244725" algn="l"/>
              </a:tabLst>
            </a:pPr>
            <a:r>
              <a:rPr lang="en-GB" sz="2200" kern="0" dirty="0" smtClean="0">
                <a:solidFill>
                  <a:srgbClr val="000000"/>
                </a:solidFill>
              </a:rPr>
              <a:t>10x speed-up on large problems</a:t>
            </a:r>
          </a:p>
        </p:txBody>
      </p:sp>
      <p:sp>
        <p:nvSpPr>
          <p:cNvPr id="6" name="Rounded Rectangular Callout 5"/>
          <p:cNvSpPr/>
          <p:nvPr/>
        </p:nvSpPr>
        <p:spPr>
          <a:xfrm flipH="1">
            <a:off x="6858000" y="4267200"/>
            <a:ext cx="2133600" cy="609600"/>
          </a:xfrm>
          <a:prstGeom prst="wedgeRoundRectCallout">
            <a:avLst>
              <a:gd name="adj1" fmla="val 38569"/>
              <a:gd name="adj2" fmla="val -90629"/>
              <a:gd name="adj3" fmla="val 16667"/>
            </a:avLst>
          </a:prstGeom>
          <a:solidFill>
            <a:schemeClr val="bg1"/>
          </a:solidFill>
          <a:ln w="127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>
              <a:tabLst>
                <a:tab pos="1966913" algn="l"/>
                <a:tab pos="2244725" algn="l"/>
              </a:tabLst>
            </a:pPr>
            <a:r>
              <a:rPr lang="en-GB" sz="2200" kern="0" dirty="0" smtClean="0">
                <a:solidFill>
                  <a:srgbClr val="000000"/>
                </a:solidFill>
              </a:rPr>
              <a:t>20% speed-up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838200"/>
            <a:ext cx="6356106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7315200" y="1143000"/>
            <a:ext cx="533400" cy="53340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6400800" y="1143000"/>
            <a:ext cx="533400" cy="53340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4648200" y="1143000"/>
            <a:ext cx="533400" cy="53340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Experimental Results</a:t>
            </a:r>
            <a:endParaRPr lang="en-GB" dirty="0"/>
          </a:p>
        </p:txBody>
      </p:sp>
      <p:sp>
        <p:nvSpPr>
          <p:cNvPr id="5" name="Rounded Rectangular Callout 4"/>
          <p:cNvSpPr/>
          <p:nvPr/>
        </p:nvSpPr>
        <p:spPr>
          <a:xfrm flipH="1">
            <a:off x="685800" y="1371600"/>
            <a:ext cx="1981200" cy="838200"/>
          </a:xfrm>
          <a:prstGeom prst="wedgeRoundRectCallout">
            <a:avLst>
              <a:gd name="adj1" fmla="val -15363"/>
              <a:gd name="adj2" fmla="val -83602"/>
              <a:gd name="adj3" fmla="val 16667"/>
            </a:avLst>
          </a:prstGeom>
          <a:solidFill>
            <a:schemeClr val="bg1"/>
          </a:solidFill>
          <a:ln w="127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>
              <a:tabLst>
                <a:tab pos="1966913" algn="l"/>
                <a:tab pos="2244725" algn="l"/>
              </a:tabLst>
            </a:pPr>
            <a:r>
              <a:rPr lang="en-GB" sz="2200" kern="0" dirty="0" smtClean="0">
                <a:solidFill>
                  <a:srgbClr val="000000"/>
                </a:solidFill>
              </a:rPr>
              <a:t>industrial benchmarks</a:t>
            </a:r>
          </a:p>
        </p:txBody>
      </p:sp>
      <p:sp>
        <p:nvSpPr>
          <p:cNvPr id="8" name="Rounded Rectangular Callout 7"/>
          <p:cNvSpPr/>
          <p:nvPr/>
        </p:nvSpPr>
        <p:spPr>
          <a:xfrm flipH="1">
            <a:off x="2971800" y="3505200"/>
            <a:ext cx="2286000" cy="838200"/>
          </a:xfrm>
          <a:prstGeom prst="wedgeRoundRectCallout">
            <a:avLst>
              <a:gd name="adj1" fmla="val 4742"/>
              <a:gd name="adj2" fmla="val -334843"/>
              <a:gd name="adj3" fmla="val 16667"/>
            </a:avLst>
          </a:prstGeom>
          <a:solidFill>
            <a:schemeClr val="bg1"/>
          </a:solidFill>
          <a:ln w="127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>
              <a:tabLst>
                <a:tab pos="1966913" algn="l"/>
                <a:tab pos="2244725" algn="l"/>
              </a:tabLst>
            </a:pPr>
            <a:r>
              <a:rPr lang="en-GB" sz="2200" kern="0" dirty="0" smtClean="0">
                <a:solidFill>
                  <a:srgbClr val="000000"/>
                </a:solidFill>
              </a:rPr>
              <a:t>checks </a:t>
            </a:r>
            <a:r>
              <a:rPr lang="en-GB" sz="2200" kern="0" dirty="0" err="1" smtClean="0">
                <a:solidFill>
                  <a:srgbClr val="000000"/>
                </a:solidFill>
              </a:rPr>
              <a:t>zChaff</a:t>
            </a:r>
            <a:r>
              <a:rPr lang="en-GB" sz="2200" kern="0" dirty="0" smtClean="0">
                <a:solidFill>
                  <a:srgbClr val="000000"/>
                </a:solidFill>
              </a:rPr>
              <a:t> proofs</a:t>
            </a:r>
          </a:p>
        </p:txBody>
      </p:sp>
      <p:sp>
        <p:nvSpPr>
          <p:cNvPr id="6" name="Rounded Rectangular Callout 5"/>
          <p:cNvSpPr/>
          <p:nvPr/>
        </p:nvSpPr>
        <p:spPr>
          <a:xfrm flipH="1">
            <a:off x="2895600" y="1752600"/>
            <a:ext cx="2438400" cy="1066800"/>
          </a:xfrm>
          <a:prstGeom prst="wedgeRoundRectCallout">
            <a:avLst>
              <a:gd name="adj1" fmla="val -11167"/>
              <a:gd name="adj2" fmla="val -106743"/>
              <a:gd name="adj3" fmla="val 16667"/>
            </a:avLst>
          </a:prstGeom>
          <a:solidFill>
            <a:schemeClr val="bg1"/>
          </a:solidFill>
          <a:ln w="127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>
              <a:tabLst>
                <a:tab pos="1966913" algn="l"/>
                <a:tab pos="2244725" algn="l"/>
              </a:tabLst>
            </a:pPr>
            <a:r>
              <a:rPr lang="en-GB" sz="2200" kern="0" dirty="0" smtClean="0">
                <a:solidFill>
                  <a:srgbClr val="000000"/>
                </a:solidFill>
              </a:rPr>
              <a:t>similar approach</a:t>
            </a:r>
          </a:p>
          <a:p>
            <a:pPr algn="ctr">
              <a:tabLst>
                <a:tab pos="1966913" algn="l"/>
                <a:tab pos="2244725" algn="l"/>
              </a:tabLst>
            </a:pPr>
            <a:r>
              <a:rPr lang="en-GB" sz="2200" kern="0" dirty="0" smtClean="0">
                <a:solidFill>
                  <a:srgbClr val="000000"/>
                </a:solidFill>
              </a:rPr>
              <a:t>but runs </a:t>
            </a:r>
            <a:r>
              <a:rPr lang="en-GB" sz="2200" b="1" i="1" kern="0" dirty="0" smtClean="0">
                <a:solidFill>
                  <a:srgbClr val="000000"/>
                </a:solidFill>
              </a:rPr>
              <a:t>inside</a:t>
            </a:r>
            <a:r>
              <a:rPr lang="en-GB" sz="2200" kern="0" dirty="0" smtClean="0">
                <a:solidFill>
                  <a:srgbClr val="000000"/>
                </a:solidFill>
              </a:rPr>
              <a:t> HOL4 </a:t>
            </a:r>
            <a:r>
              <a:rPr lang="en-GB" sz="2200" kern="0" dirty="0" err="1" smtClean="0">
                <a:solidFill>
                  <a:srgbClr val="000000"/>
                </a:solidFill>
              </a:rPr>
              <a:t>prover</a:t>
            </a:r>
            <a:endParaRPr lang="en-GB" sz="2200" kern="0" dirty="0" smtClean="0">
              <a:solidFill>
                <a:srgbClr val="000000"/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>
          <a:xfrm flipH="1">
            <a:off x="5638800" y="3505200"/>
            <a:ext cx="2286000" cy="838200"/>
          </a:xfrm>
          <a:prstGeom prst="wedgeRoundRectCallout">
            <a:avLst>
              <a:gd name="adj1" fmla="val 3530"/>
              <a:gd name="adj2" fmla="val -336496"/>
              <a:gd name="adj3" fmla="val 16667"/>
            </a:avLst>
          </a:prstGeom>
          <a:solidFill>
            <a:schemeClr val="bg1"/>
          </a:solidFill>
          <a:ln w="127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>
              <a:tabLst>
                <a:tab pos="1966913" algn="l"/>
                <a:tab pos="2244725" algn="l"/>
              </a:tabLst>
            </a:pPr>
            <a:r>
              <a:rPr lang="en-GB" sz="2200" kern="0" dirty="0" smtClean="0">
                <a:solidFill>
                  <a:srgbClr val="000000"/>
                </a:solidFill>
              </a:rPr>
              <a:t>check </a:t>
            </a:r>
            <a:r>
              <a:rPr lang="en-GB" sz="2200" kern="0" dirty="0" err="1" smtClean="0">
                <a:solidFill>
                  <a:srgbClr val="000000"/>
                </a:solidFill>
              </a:rPr>
              <a:t>PicoSAT</a:t>
            </a:r>
            <a:r>
              <a:rPr lang="en-GB" sz="2200" kern="0" dirty="0" smtClean="0">
                <a:solidFill>
                  <a:srgbClr val="000000"/>
                </a:solidFill>
              </a:rPr>
              <a:t> proofs</a:t>
            </a:r>
          </a:p>
        </p:txBody>
      </p:sp>
      <p:sp>
        <p:nvSpPr>
          <p:cNvPr id="7" name="Rounded Rectangular Callout 6"/>
          <p:cNvSpPr/>
          <p:nvPr/>
        </p:nvSpPr>
        <p:spPr>
          <a:xfrm flipH="1">
            <a:off x="6477000" y="1600200"/>
            <a:ext cx="2438400" cy="838200"/>
          </a:xfrm>
          <a:prstGeom prst="wedgeRoundRectCallout">
            <a:avLst>
              <a:gd name="adj1" fmla="val 11560"/>
              <a:gd name="adj2" fmla="val -108396"/>
              <a:gd name="adj3" fmla="val 16667"/>
            </a:avLst>
          </a:prstGeom>
          <a:solidFill>
            <a:schemeClr val="bg1"/>
          </a:solidFill>
          <a:ln w="127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>
              <a:tabLst>
                <a:tab pos="1966913" algn="l"/>
                <a:tab pos="2244725" algn="l"/>
              </a:tabLst>
            </a:pPr>
            <a:r>
              <a:rPr lang="en-GB" sz="2200" kern="0" dirty="0" smtClean="0">
                <a:solidFill>
                  <a:srgbClr val="000000"/>
                </a:solidFill>
              </a:rPr>
              <a:t>uncertified C++ proof checker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2" grpId="0" animBg="1"/>
      <p:bldP spid="10" grpId="0" animBg="1"/>
      <p:bldP spid="5" grpId="0" animBg="1"/>
      <p:bldP spid="8" grpId="0" animBg="1"/>
      <p:bldP spid="6" grpId="0" animBg="1"/>
      <p:bldP spid="9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Experimental Results - 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915400" cy="5410200"/>
          </a:xfrm>
        </p:spPr>
        <p:txBody>
          <a:bodyPr/>
          <a:lstStyle/>
          <a:p>
            <a:r>
              <a:rPr lang="en-GB" dirty="0" smtClean="0"/>
              <a:t>Proof checking </a:t>
            </a:r>
            <a:r>
              <a:rPr lang="en-GB" i="1" dirty="0" smtClean="0"/>
              <a:t>can</a:t>
            </a:r>
            <a:r>
              <a:rPr lang="en-GB" dirty="0" smtClean="0"/>
              <a:t> be fast but impacts proof times noticeably</a:t>
            </a:r>
          </a:p>
          <a:p>
            <a:pPr lvl="1"/>
            <a:r>
              <a:rPr lang="en-GB" dirty="0" err="1" smtClean="0"/>
              <a:t>tracecheck</a:t>
            </a:r>
            <a:r>
              <a:rPr lang="en-GB" dirty="0" smtClean="0"/>
              <a:t> adds 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≈10-</a:t>
            </a:r>
            <a:r>
              <a:rPr lang="en-GB" dirty="0" smtClean="0"/>
              <a:t>20% to </a:t>
            </a:r>
            <a:r>
              <a:rPr lang="en-GB" dirty="0" err="1" smtClean="0"/>
              <a:t>PicoSAT</a:t>
            </a:r>
            <a:endParaRPr lang="en-GB" dirty="0" smtClean="0"/>
          </a:p>
          <a:p>
            <a:r>
              <a:rPr lang="en-GB" dirty="0" smtClean="0"/>
              <a:t>Running checker inside a </a:t>
            </a:r>
            <a:r>
              <a:rPr lang="en-GB" dirty="0" err="1" smtClean="0"/>
              <a:t>prover</a:t>
            </a:r>
            <a:r>
              <a:rPr lang="en-GB" dirty="0" smtClean="0"/>
              <a:t> is prohibitively slow</a:t>
            </a:r>
          </a:p>
          <a:p>
            <a:r>
              <a:rPr lang="en-GB" dirty="0" smtClean="0"/>
              <a:t>Extraction from formal development hits sweet spot:</a:t>
            </a:r>
          </a:p>
          <a:p>
            <a:pPr lvl="1"/>
            <a:r>
              <a:rPr lang="en-GB" dirty="0" smtClean="0"/>
              <a:t>1.5x to 32x faster than HOL4</a:t>
            </a:r>
          </a:p>
          <a:p>
            <a:pPr lvl="1"/>
            <a:r>
              <a:rPr lang="en-GB" dirty="0" smtClean="0"/>
              <a:t>2.5x slower than </a:t>
            </a:r>
            <a:r>
              <a:rPr lang="en-GB" dirty="0" err="1" smtClean="0"/>
              <a:t>tracecheck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Boolean </a:t>
            </a:r>
            <a:r>
              <a:rPr lang="en-GB" dirty="0" err="1" smtClean="0"/>
              <a:t>Satisfiability</a:t>
            </a:r>
            <a:r>
              <a:rPr lang="en-GB" dirty="0" smtClean="0"/>
              <a:t> (SAT) Problems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638800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Given a propositional Boolean formula </a:t>
            </a:r>
            <a:r>
              <a:rPr lang="el-GR" dirty="0" smtClean="0"/>
              <a:t>φ</a:t>
            </a:r>
            <a:endParaRPr lang="en-GB" dirty="0" smtClean="0"/>
          </a:p>
          <a:p>
            <a:pPr algn="ctr">
              <a:spcBef>
                <a:spcPts val="1200"/>
              </a:spcBef>
              <a:spcAft>
                <a:spcPts val="600"/>
              </a:spcAft>
              <a:buNone/>
            </a:pPr>
            <a:r>
              <a:rPr lang="en-GB" dirty="0" smtClean="0"/>
              <a:t>(a 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∨ b) ∧ (</a:t>
            </a:r>
            <a:r>
              <a:rPr lang="en-GB" dirty="0" smtClean="0"/>
              <a:t>a 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→ b) ∧ (</a:t>
            </a:r>
            <a:r>
              <a:rPr lang="en-GB" dirty="0" smtClean="0"/>
              <a:t>a 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← b) ∧ ¬ (</a:t>
            </a:r>
            <a:r>
              <a:rPr lang="en-GB" dirty="0" smtClean="0"/>
              <a:t>a 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∧ b)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determine whether a </a:t>
            </a:r>
            <a:r>
              <a:rPr lang="en-GB" i="1" dirty="0" smtClean="0"/>
              <a:t>satisfying assignment </a:t>
            </a:r>
            <a:r>
              <a:rPr lang="en-GB" dirty="0" smtClean="0"/>
              <a:t>of variables to</a:t>
            </a:r>
          </a:p>
          <a:p>
            <a:pPr>
              <a:spcBef>
                <a:spcPts val="0"/>
              </a:spcBef>
              <a:buNone/>
            </a:pPr>
            <a:r>
              <a:rPr lang="en-GB" dirty="0" smtClean="0"/>
              <a:t>truth values exists.</a:t>
            </a:r>
          </a:p>
          <a:p>
            <a:pPr>
              <a:spcBef>
                <a:spcPts val="1800"/>
              </a:spcBef>
              <a:buNone/>
            </a:pPr>
            <a:r>
              <a:rPr lang="en-GB" dirty="0" smtClean="0"/>
              <a:t>Result is a </a:t>
            </a:r>
            <a:r>
              <a:rPr lang="en-GB" i="1" dirty="0" smtClean="0"/>
              <a:t>claim</a:t>
            </a:r>
            <a:r>
              <a:rPr lang="en-GB" dirty="0" smtClean="0"/>
              <a:t>:</a:t>
            </a:r>
          </a:p>
          <a:p>
            <a:pPr>
              <a:tabLst>
                <a:tab pos="1524000" algn="l"/>
              </a:tabLst>
            </a:pPr>
            <a:r>
              <a:rPr lang="en-GB" dirty="0" smtClean="0"/>
              <a:t>SAT:	at least one satisfying assignment exists</a:t>
            </a:r>
          </a:p>
          <a:p>
            <a:pPr>
              <a:tabLst>
                <a:tab pos="1524000" algn="l"/>
              </a:tabLst>
            </a:pPr>
            <a:r>
              <a:rPr lang="en-GB" dirty="0" smtClean="0"/>
              <a:t>UNSAT:	no satisfying assignment exists</a:t>
            </a:r>
          </a:p>
          <a:p>
            <a:pPr>
              <a:spcBef>
                <a:spcPts val="1800"/>
              </a:spcBef>
              <a:buNone/>
            </a:pPr>
            <a:r>
              <a:rPr lang="en-GB" dirty="0" smtClean="0"/>
              <a:t>Back-end language for many applications:</a:t>
            </a:r>
          </a:p>
          <a:p>
            <a:r>
              <a:rPr lang="en-GB" dirty="0" smtClean="0"/>
              <a:t>Hardware verification		•   Software verification</a:t>
            </a:r>
          </a:p>
          <a:p>
            <a:r>
              <a:rPr lang="en-GB" dirty="0" smtClean="0"/>
              <a:t>System configuration		•   Genome analysis</a:t>
            </a:r>
          </a:p>
          <a:p>
            <a:r>
              <a:rPr lang="en-GB" dirty="0" smtClean="0"/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 and Future 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638800"/>
          </a:xfrm>
        </p:spPr>
        <p:txBody>
          <a:bodyPr/>
          <a:lstStyle/>
          <a:p>
            <a:r>
              <a:rPr lang="en-GB" dirty="0" smtClean="0"/>
              <a:t>Formal verification of an efficient proof checker is feasible</a:t>
            </a:r>
          </a:p>
          <a:p>
            <a:pPr lvl="1"/>
            <a:r>
              <a:rPr lang="en-GB" dirty="0" smtClean="0"/>
              <a:t>... but development effort remains high</a:t>
            </a:r>
          </a:p>
          <a:p>
            <a:pPr lvl="1"/>
            <a:r>
              <a:rPr lang="en-GB" dirty="0" smtClean="0"/>
              <a:t>... despite focus on critical core</a:t>
            </a:r>
          </a:p>
          <a:p>
            <a:pPr lvl="1"/>
            <a:r>
              <a:rPr lang="en-GB" dirty="0" smtClean="0"/>
              <a:t>trusted component base: Coq core, Coq extractor, mappings, I/O, glue code, compiler, operating system</a:t>
            </a:r>
          </a:p>
          <a:p>
            <a:r>
              <a:rPr lang="en-GB" dirty="0" smtClean="0"/>
              <a:t>Combination of unverified solver and verified checker is an appealing approach </a:t>
            </a:r>
          </a:p>
          <a:p>
            <a:r>
              <a:rPr lang="en-GB" dirty="0" smtClean="0"/>
              <a:t>Formal development available at </a:t>
            </a:r>
            <a:r>
              <a:rPr lang="en-GB" dirty="0" smtClean="0">
                <a:hlinkClick r:id="rId2"/>
              </a:rPr>
              <a:t>http://www.darbari.org/ashish/research/shruti/</a:t>
            </a:r>
            <a:endParaRPr lang="en-GB" dirty="0" smtClean="0"/>
          </a:p>
          <a:p>
            <a:pPr>
              <a:spcBef>
                <a:spcPts val="1800"/>
              </a:spcBef>
              <a:buNone/>
            </a:pPr>
            <a:r>
              <a:rPr lang="en-GB" dirty="0" smtClean="0"/>
              <a:t>Future work:</a:t>
            </a:r>
          </a:p>
          <a:p>
            <a:r>
              <a:rPr lang="en-GB" dirty="0" smtClean="0"/>
              <a:t>More optimizations</a:t>
            </a:r>
          </a:p>
          <a:p>
            <a:r>
              <a:rPr lang="en-GB" dirty="0" smtClean="0"/>
              <a:t>Translators for / adaption to other proof formats</a:t>
            </a:r>
          </a:p>
          <a:p>
            <a:r>
              <a:rPr lang="en-GB" dirty="0" smtClean="0"/>
              <a:t>SMT proofs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SHRUTI: Operational characterization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9144000" cy="5410200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Resolution can also be characterized operationally [Robinson65]: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A pair of complementary literals is deleted in the </a:t>
            </a:r>
            <a:r>
              <a:rPr lang="en-GB" dirty="0" err="1" smtClean="0"/>
              <a:t>resolvent</a:t>
            </a:r>
            <a:r>
              <a:rPr lang="en-GB" dirty="0" smtClean="0"/>
              <a:t> obtained from resolving a given pair of clauses.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All unequal literals that are not part of a complementary pair</a:t>
            </a:r>
            <a:br>
              <a:rPr lang="en-GB" dirty="0" smtClean="0"/>
            </a:br>
            <a:r>
              <a:rPr lang="en-GB" dirty="0" smtClean="0"/>
              <a:t>are retained in the </a:t>
            </a:r>
            <a:r>
              <a:rPr lang="en-GB" dirty="0" err="1" smtClean="0"/>
              <a:t>resolvent</a:t>
            </a:r>
            <a:r>
              <a:rPr lang="en-GB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If there are no duplicate literals within each clause, then for</a:t>
            </a:r>
            <a:br>
              <a:rPr lang="en-GB" dirty="0" smtClean="0"/>
            </a:br>
            <a:r>
              <a:rPr lang="en-GB" dirty="0" smtClean="0"/>
              <a:t>a literal that exists in both the clauses, only one copy of the literal is retained in the </a:t>
            </a:r>
            <a:r>
              <a:rPr lang="en-GB" dirty="0" err="1" smtClean="0"/>
              <a:t>resolvent</a:t>
            </a:r>
            <a:r>
              <a:rPr lang="en-GB" dirty="0" smtClean="0"/>
              <a:t> (</a:t>
            </a:r>
            <a:r>
              <a:rPr lang="en-GB" i="1" dirty="0" smtClean="0"/>
              <a:t>factoring</a:t>
            </a:r>
            <a:r>
              <a:rPr lang="en-GB" dirty="0" smtClean="0"/>
              <a:t>).</a:t>
            </a:r>
          </a:p>
          <a:p>
            <a:pPr marL="457200" indent="-457200">
              <a:buFont typeface="Arial" pitchFamily="34" charset="0"/>
              <a:buChar char="+"/>
            </a:pPr>
            <a:r>
              <a:rPr lang="en-GB" dirty="0" smtClean="0"/>
              <a:t>legality check, clause table lookup, ...</a:t>
            </a:r>
          </a:p>
          <a:p>
            <a:pPr marL="457200" indent="-457200">
              <a:buFont typeface="Arial Unicode MS" pitchFamily="34" charset="-128"/>
              <a:buChar char="⇒"/>
            </a:pPr>
            <a:r>
              <a:rPr lang="en-GB" dirty="0" smtClean="0"/>
              <a:t>can all be formalized and proven, read the paper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762000" y="5257800"/>
            <a:ext cx="78486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sx="102000" sy="102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marL="342900" lvl="0" indent="-342900" algn="ctr" eaLnBrk="0" fontAlgn="base" hangingPunct="0">
              <a:spcBef>
                <a:spcPts val="1800"/>
              </a:spcBef>
              <a:spcAft>
                <a:spcPct val="0"/>
              </a:spcAft>
            </a:pPr>
            <a:r>
              <a:rPr lang="en-GB" sz="2400" b="1" kern="0" dirty="0" smtClean="0">
                <a:solidFill>
                  <a:srgbClr val="000000"/>
                </a:solidFill>
              </a:rPr>
              <a:t>This is the technical core of the work but tedious...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838200"/>
            <a:ext cx="6377940" cy="5680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7315200" y="1143000"/>
            <a:ext cx="533400" cy="53340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6400800" y="1143000"/>
            <a:ext cx="533400" cy="53340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4648200" y="1143000"/>
            <a:ext cx="533400" cy="53340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Experimental Results</a:t>
            </a:r>
            <a:endParaRPr lang="en-GB" dirty="0"/>
          </a:p>
        </p:txBody>
      </p:sp>
      <p:sp>
        <p:nvSpPr>
          <p:cNvPr id="5" name="Rounded Rectangular Callout 4"/>
          <p:cNvSpPr/>
          <p:nvPr/>
        </p:nvSpPr>
        <p:spPr>
          <a:xfrm flipH="1">
            <a:off x="685800" y="1371600"/>
            <a:ext cx="1981200" cy="838200"/>
          </a:xfrm>
          <a:prstGeom prst="wedgeRoundRectCallout">
            <a:avLst>
              <a:gd name="adj1" fmla="val -15363"/>
              <a:gd name="adj2" fmla="val -83602"/>
              <a:gd name="adj3" fmla="val 16667"/>
            </a:avLst>
          </a:prstGeom>
          <a:solidFill>
            <a:schemeClr val="bg1"/>
          </a:solidFill>
          <a:ln w="127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>
              <a:tabLst>
                <a:tab pos="1966913" algn="l"/>
                <a:tab pos="2244725" algn="l"/>
              </a:tabLst>
            </a:pPr>
            <a:r>
              <a:rPr lang="en-GB" sz="2200" kern="0" dirty="0" smtClean="0">
                <a:solidFill>
                  <a:srgbClr val="000000"/>
                </a:solidFill>
              </a:rPr>
              <a:t>industrial benchmarks</a:t>
            </a:r>
          </a:p>
        </p:txBody>
      </p:sp>
      <p:sp>
        <p:nvSpPr>
          <p:cNvPr id="8" name="Rounded Rectangular Callout 7"/>
          <p:cNvSpPr/>
          <p:nvPr/>
        </p:nvSpPr>
        <p:spPr>
          <a:xfrm flipH="1">
            <a:off x="2971800" y="3505200"/>
            <a:ext cx="2286000" cy="838200"/>
          </a:xfrm>
          <a:prstGeom prst="wedgeRoundRectCallout">
            <a:avLst>
              <a:gd name="adj1" fmla="val 4742"/>
              <a:gd name="adj2" fmla="val -334843"/>
              <a:gd name="adj3" fmla="val 16667"/>
            </a:avLst>
          </a:prstGeom>
          <a:solidFill>
            <a:schemeClr val="bg1"/>
          </a:solidFill>
          <a:ln w="127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>
              <a:tabLst>
                <a:tab pos="1966913" algn="l"/>
                <a:tab pos="2244725" algn="l"/>
              </a:tabLst>
            </a:pPr>
            <a:r>
              <a:rPr lang="en-GB" sz="2200" kern="0" dirty="0" smtClean="0">
                <a:solidFill>
                  <a:srgbClr val="000000"/>
                </a:solidFill>
              </a:rPr>
              <a:t>checks </a:t>
            </a:r>
            <a:r>
              <a:rPr lang="en-GB" sz="2200" kern="0" dirty="0" err="1" smtClean="0">
                <a:solidFill>
                  <a:srgbClr val="000000"/>
                </a:solidFill>
              </a:rPr>
              <a:t>zChaff</a:t>
            </a:r>
            <a:r>
              <a:rPr lang="en-GB" sz="2200" kern="0" dirty="0" smtClean="0">
                <a:solidFill>
                  <a:srgbClr val="000000"/>
                </a:solidFill>
              </a:rPr>
              <a:t> proofs</a:t>
            </a:r>
          </a:p>
        </p:txBody>
      </p:sp>
      <p:sp>
        <p:nvSpPr>
          <p:cNvPr id="6" name="Rounded Rectangular Callout 5"/>
          <p:cNvSpPr/>
          <p:nvPr/>
        </p:nvSpPr>
        <p:spPr>
          <a:xfrm flipH="1">
            <a:off x="2895600" y="1752600"/>
            <a:ext cx="2438400" cy="1066800"/>
          </a:xfrm>
          <a:prstGeom prst="wedgeRoundRectCallout">
            <a:avLst>
              <a:gd name="adj1" fmla="val -11167"/>
              <a:gd name="adj2" fmla="val -106743"/>
              <a:gd name="adj3" fmla="val 16667"/>
            </a:avLst>
          </a:prstGeom>
          <a:solidFill>
            <a:schemeClr val="bg1"/>
          </a:solidFill>
          <a:ln w="127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>
              <a:tabLst>
                <a:tab pos="1966913" algn="l"/>
                <a:tab pos="2244725" algn="l"/>
              </a:tabLst>
            </a:pPr>
            <a:r>
              <a:rPr lang="en-GB" sz="2200" kern="0" dirty="0" smtClean="0">
                <a:solidFill>
                  <a:srgbClr val="000000"/>
                </a:solidFill>
              </a:rPr>
              <a:t>similar approach</a:t>
            </a:r>
          </a:p>
          <a:p>
            <a:pPr algn="ctr">
              <a:tabLst>
                <a:tab pos="1966913" algn="l"/>
                <a:tab pos="2244725" algn="l"/>
              </a:tabLst>
            </a:pPr>
            <a:r>
              <a:rPr lang="en-GB" sz="2200" kern="0" dirty="0" smtClean="0">
                <a:solidFill>
                  <a:srgbClr val="000000"/>
                </a:solidFill>
              </a:rPr>
              <a:t>but runs </a:t>
            </a:r>
            <a:r>
              <a:rPr lang="en-GB" sz="2200" b="1" i="1" kern="0" dirty="0" smtClean="0">
                <a:solidFill>
                  <a:srgbClr val="000000"/>
                </a:solidFill>
              </a:rPr>
              <a:t>inside</a:t>
            </a:r>
            <a:r>
              <a:rPr lang="en-GB" sz="2200" kern="0" dirty="0" smtClean="0">
                <a:solidFill>
                  <a:srgbClr val="000000"/>
                </a:solidFill>
              </a:rPr>
              <a:t> HOL4 </a:t>
            </a:r>
            <a:r>
              <a:rPr lang="en-GB" sz="2200" kern="0" dirty="0" err="1" smtClean="0">
                <a:solidFill>
                  <a:srgbClr val="000000"/>
                </a:solidFill>
              </a:rPr>
              <a:t>prover</a:t>
            </a:r>
            <a:endParaRPr lang="en-GB" sz="2200" kern="0" dirty="0" smtClean="0">
              <a:solidFill>
                <a:srgbClr val="000000"/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>
          <a:xfrm flipH="1">
            <a:off x="5638800" y="3505200"/>
            <a:ext cx="2286000" cy="838200"/>
          </a:xfrm>
          <a:prstGeom prst="wedgeRoundRectCallout">
            <a:avLst>
              <a:gd name="adj1" fmla="val 3530"/>
              <a:gd name="adj2" fmla="val -336496"/>
              <a:gd name="adj3" fmla="val 16667"/>
            </a:avLst>
          </a:prstGeom>
          <a:solidFill>
            <a:schemeClr val="bg1"/>
          </a:solidFill>
          <a:ln w="127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>
              <a:tabLst>
                <a:tab pos="1966913" algn="l"/>
                <a:tab pos="2244725" algn="l"/>
              </a:tabLst>
            </a:pPr>
            <a:r>
              <a:rPr lang="en-GB" sz="2200" kern="0" dirty="0" smtClean="0">
                <a:solidFill>
                  <a:srgbClr val="000000"/>
                </a:solidFill>
              </a:rPr>
              <a:t>check </a:t>
            </a:r>
            <a:r>
              <a:rPr lang="en-GB" sz="2200" kern="0" dirty="0" err="1" smtClean="0">
                <a:solidFill>
                  <a:srgbClr val="000000"/>
                </a:solidFill>
              </a:rPr>
              <a:t>PicoSAT</a:t>
            </a:r>
            <a:r>
              <a:rPr lang="en-GB" sz="2200" kern="0" dirty="0" smtClean="0">
                <a:solidFill>
                  <a:srgbClr val="000000"/>
                </a:solidFill>
              </a:rPr>
              <a:t> proofs</a:t>
            </a:r>
          </a:p>
        </p:txBody>
      </p:sp>
      <p:sp>
        <p:nvSpPr>
          <p:cNvPr id="7" name="Rounded Rectangular Callout 6"/>
          <p:cNvSpPr/>
          <p:nvPr/>
        </p:nvSpPr>
        <p:spPr>
          <a:xfrm flipH="1">
            <a:off x="6477000" y="1600200"/>
            <a:ext cx="2438400" cy="838200"/>
          </a:xfrm>
          <a:prstGeom prst="wedgeRoundRectCallout">
            <a:avLst>
              <a:gd name="adj1" fmla="val 11560"/>
              <a:gd name="adj2" fmla="val -108396"/>
              <a:gd name="adj3" fmla="val 16667"/>
            </a:avLst>
          </a:prstGeom>
          <a:solidFill>
            <a:schemeClr val="bg1"/>
          </a:solidFill>
          <a:ln w="127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>
              <a:tabLst>
                <a:tab pos="1966913" algn="l"/>
                <a:tab pos="2244725" algn="l"/>
              </a:tabLst>
            </a:pPr>
            <a:r>
              <a:rPr lang="en-GB" sz="2200" kern="0" dirty="0" smtClean="0">
                <a:solidFill>
                  <a:srgbClr val="000000"/>
                </a:solidFill>
              </a:rPr>
              <a:t>uncertified C++ proof checker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2" grpId="0" animBg="1"/>
      <p:bldP spid="10" grpId="0" animBg="1"/>
      <p:bldP spid="5" grpId="0" animBg="1"/>
      <p:bldP spid="8" grpId="0" animBg="1"/>
      <p:bldP spid="6" grpId="0" animBg="1"/>
      <p:bldP spid="9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Boolean </a:t>
            </a:r>
            <a:r>
              <a:rPr lang="en-GB" dirty="0" err="1" smtClean="0"/>
              <a:t>Satisfiability</a:t>
            </a:r>
            <a:r>
              <a:rPr lang="en-GB" dirty="0" smtClean="0"/>
              <a:t> Solving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915400" cy="5867400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Given a propositional Boolean formula </a:t>
            </a:r>
            <a:r>
              <a:rPr lang="el-GR" dirty="0" smtClean="0"/>
              <a:t>φ</a:t>
            </a:r>
            <a:r>
              <a:rPr lang="en-GB" dirty="0" smtClean="0"/>
              <a:t> in </a:t>
            </a:r>
            <a:r>
              <a:rPr lang="en-GB" i="1" dirty="0" smtClean="0"/>
              <a:t>clausal form</a:t>
            </a:r>
          </a:p>
          <a:p>
            <a:pPr algn="ctr">
              <a:spcBef>
                <a:spcPts val="1200"/>
              </a:spcBef>
              <a:spcAft>
                <a:spcPts val="600"/>
              </a:spcAft>
              <a:buNone/>
            </a:pPr>
            <a:r>
              <a:rPr lang="en-GB" dirty="0" smtClean="0"/>
              <a:t>{{a, 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b}, {¬</a:t>
            </a:r>
            <a:r>
              <a:rPr lang="en-GB" dirty="0" smtClean="0"/>
              <a:t>a, 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b}, {</a:t>
            </a:r>
            <a:r>
              <a:rPr lang="en-GB" dirty="0" err="1" smtClean="0"/>
              <a:t>a,</a:t>
            </a:r>
            <a:r>
              <a:rPr lang="en-GB" dirty="0" err="1" smtClean="0">
                <a:latin typeface="Arial Unicode MS"/>
                <a:ea typeface="Arial Unicode MS"/>
                <a:cs typeface="Arial Unicode MS"/>
              </a:rPr>
              <a:t>¬b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}, {¬</a:t>
            </a:r>
            <a:r>
              <a:rPr lang="en-GB" dirty="0" err="1" smtClean="0"/>
              <a:t>a,</a:t>
            </a:r>
            <a:r>
              <a:rPr lang="en-GB" dirty="0" err="1" smtClean="0">
                <a:latin typeface="Arial Unicode MS"/>
                <a:ea typeface="Arial Unicode MS"/>
                <a:cs typeface="Arial Unicode MS"/>
              </a:rPr>
              <a:t>¬b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}}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determine whether a </a:t>
            </a:r>
            <a:r>
              <a:rPr lang="en-GB" i="1" dirty="0" smtClean="0"/>
              <a:t>satisfying assignment </a:t>
            </a:r>
            <a:r>
              <a:rPr lang="en-GB" dirty="0" smtClean="0"/>
              <a:t>of variables to</a:t>
            </a:r>
          </a:p>
          <a:p>
            <a:pPr>
              <a:spcBef>
                <a:spcPts val="0"/>
              </a:spcBef>
              <a:buNone/>
            </a:pPr>
            <a:r>
              <a:rPr lang="en-GB" dirty="0" smtClean="0"/>
              <a:t>truth values exists.</a:t>
            </a:r>
          </a:p>
          <a:p>
            <a:pPr>
              <a:spcBef>
                <a:spcPts val="1800"/>
              </a:spcBef>
              <a:buNone/>
            </a:pPr>
            <a:r>
              <a:rPr lang="en-GB" dirty="0" smtClean="0"/>
              <a:t>Solvers based on Davis-Putnam-</a:t>
            </a:r>
            <a:r>
              <a:rPr lang="en-GB" dirty="0" err="1" smtClean="0"/>
              <a:t>Logemann</a:t>
            </a:r>
            <a:r>
              <a:rPr lang="en-GB" dirty="0" smtClean="0"/>
              <a:t>-Loveland algorithm:</a:t>
            </a:r>
          </a:p>
          <a:p>
            <a:pPr marL="263525" indent="-263525">
              <a:spcBef>
                <a:spcPts val="576"/>
              </a:spcBef>
              <a:buFont typeface="+mj-lt"/>
              <a:buAutoNum type="arabicPeriod"/>
            </a:pPr>
            <a:r>
              <a:rPr lang="en-GB" sz="2200" dirty="0" smtClean="0"/>
              <a:t>If </a:t>
            </a:r>
            <a:r>
              <a:rPr lang="el-GR" sz="2200" dirty="0" smtClean="0"/>
              <a:t>φ</a:t>
            </a:r>
            <a:r>
              <a:rPr lang="en-GB" sz="2200" dirty="0" smtClean="0"/>
              <a:t> = </a:t>
            </a:r>
            <a:r>
              <a:rPr lang="en-GB" sz="2200" b="1" dirty="0" smtClean="0">
                <a:latin typeface="Arial Unicode MS"/>
                <a:ea typeface="Arial Unicode MS"/>
                <a:cs typeface="Arial Unicode MS"/>
              </a:rPr>
              <a:t>∅</a:t>
            </a:r>
            <a:r>
              <a:rPr lang="en-GB" sz="2200" dirty="0" smtClean="0"/>
              <a:t> then SAT</a:t>
            </a:r>
            <a:endParaRPr lang="en-GB" sz="2200" b="1" dirty="0" smtClean="0">
              <a:latin typeface="Arial Unicode MS"/>
              <a:ea typeface="Arial Unicode MS"/>
              <a:cs typeface="Arial Unicode MS"/>
            </a:endParaRPr>
          </a:p>
          <a:p>
            <a:pPr marL="263525" indent="-263525">
              <a:spcBef>
                <a:spcPts val="576"/>
              </a:spcBef>
              <a:buFont typeface="+mj-lt"/>
              <a:buAutoNum type="arabicPeriod"/>
            </a:pPr>
            <a:r>
              <a:rPr lang="en-GB" sz="2200" dirty="0" smtClean="0"/>
              <a:t>If </a:t>
            </a:r>
            <a:r>
              <a:rPr lang="en-GB" sz="2000" b="1" dirty="0" smtClean="0">
                <a:latin typeface="Arial Unicode MS"/>
                <a:ea typeface="Arial Unicode MS"/>
                <a:cs typeface="Arial Unicode MS"/>
              </a:rPr>
              <a:t>⃞</a:t>
            </a:r>
            <a:r>
              <a:rPr lang="en-GB" sz="2200" b="1" dirty="0" smtClean="0">
                <a:latin typeface="Arial Unicode MS"/>
                <a:ea typeface="Arial Unicode MS"/>
                <a:cs typeface="Arial Unicode MS"/>
              </a:rPr>
              <a:t> ∈</a:t>
            </a:r>
            <a:r>
              <a:rPr lang="el-GR" sz="2200" dirty="0" smtClean="0"/>
              <a:t> φ</a:t>
            </a:r>
            <a:r>
              <a:rPr lang="en-GB" sz="2200" dirty="0" smtClean="0"/>
              <a:t> then UNSAT</a:t>
            </a:r>
          </a:p>
          <a:p>
            <a:pPr marL="263525" indent="-263525">
              <a:spcBef>
                <a:spcPts val="576"/>
              </a:spcBef>
              <a:buFont typeface="+mj-lt"/>
              <a:buAutoNum type="arabicPeriod"/>
              <a:tabLst>
                <a:tab pos="2147888" algn="l"/>
              </a:tabLst>
            </a:pPr>
            <a:r>
              <a:rPr lang="en-GB" sz="2200" dirty="0" smtClean="0"/>
              <a:t>If </a:t>
            </a:r>
            <a:r>
              <a:rPr lang="el-GR" sz="2200" dirty="0" smtClean="0"/>
              <a:t>φ</a:t>
            </a:r>
            <a:r>
              <a:rPr lang="en-GB" sz="2200" dirty="0" smtClean="0"/>
              <a:t> = </a:t>
            </a:r>
            <a:r>
              <a:rPr lang="el-GR" sz="2200" dirty="0" smtClean="0"/>
              <a:t>φ</a:t>
            </a:r>
            <a:r>
              <a:rPr lang="en-GB" sz="2200" dirty="0" smtClean="0"/>
              <a:t>’ </a:t>
            </a:r>
            <a:r>
              <a:rPr lang="en-GB" sz="2200" dirty="0" smtClean="0">
                <a:latin typeface="Arial Unicode MS"/>
                <a:ea typeface="Arial Unicode MS"/>
                <a:cs typeface="Arial Unicode MS"/>
              </a:rPr>
              <a:t>∪ {x}	then DPLL(</a:t>
            </a:r>
            <a:r>
              <a:rPr lang="el-GR" sz="2200" dirty="0" smtClean="0"/>
              <a:t>φ</a:t>
            </a:r>
            <a:r>
              <a:rPr lang="en-GB" sz="2200" dirty="0" smtClean="0"/>
              <a:t>’[</a:t>
            </a:r>
            <a:r>
              <a:rPr lang="en-GB" sz="2200" dirty="0" smtClean="0">
                <a:latin typeface="Arial Unicode MS"/>
                <a:ea typeface="Arial Unicode MS"/>
                <a:cs typeface="Arial Unicode MS"/>
              </a:rPr>
              <a:t>x ↦ true])</a:t>
            </a:r>
            <a:r>
              <a:rPr lang="en-GB" sz="2200" dirty="0" smtClean="0"/>
              <a:t/>
            </a:r>
            <a:br>
              <a:rPr lang="en-GB" sz="2200" dirty="0" smtClean="0"/>
            </a:br>
            <a:r>
              <a:rPr lang="en-GB" sz="2200" dirty="0" smtClean="0"/>
              <a:t>If </a:t>
            </a:r>
            <a:r>
              <a:rPr lang="el-GR" sz="2200" dirty="0" smtClean="0"/>
              <a:t>φ</a:t>
            </a:r>
            <a:r>
              <a:rPr lang="en-GB" sz="2200" dirty="0" smtClean="0"/>
              <a:t> = </a:t>
            </a:r>
            <a:r>
              <a:rPr lang="el-GR" sz="2200" dirty="0" smtClean="0"/>
              <a:t>φ</a:t>
            </a:r>
            <a:r>
              <a:rPr lang="en-GB" sz="2200" dirty="0" smtClean="0"/>
              <a:t>’ </a:t>
            </a:r>
            <a:r>
              <a:rPr lang="en-GB" sz="2200" dirty="0" smtClean="0">
                <a:latin typeface="Arial Unicode MS"/>
                <a:ea typeface="Arial Unicode MS"/>
                <a:cs typeface="Arial Unicode MS"/>
              </a:rPr>
              <a:t>∪ {¬x}	then DPLL(</a:t>
            </a:r>
            <a:r>
              <a:rPr lang="el-GR" sz="2200" dirty="0" smtClean="0"/>
              <a:t>φ</a:t>
            </a:r>
            <a:r>
              <a:rPr lang="en-GB" sz="2200" dirty="0" smtClean="0"/>
              <a:t>’[</a:t>
            </a:r>
            <a:r>
              <a:rPr lang="en-GB" sz="2200" dirty="0" smtClean="0">
                <a:latin typeface="Arial Unicode MS"/>
                <a:ea typeface="Arial Unicode MS"/>
                <a:cs typeface="Arial Unicode MS"/>
              </a:rPr>
              <a:t>x ↦ false])</a:t>
            </a:r>
          </a:p>
          <a:p>
            <a:pPr marL="263525" indent="-263525">
              <a:spcBef>
                <a:spcPts val="576"/>
              </a:spcBef>
              <a:buFont typeface="+mj-lt"/>
              <a:buAutoNum type="arabicPeriod"/>
              <a:tabLst>
                <a:tab pos="2508250" algn="l"/>
              </a:tabLst>
            </a:pPr>
            <a:r>
              <a:rPr lang="en-GB" sz="2200" dirty="0" smtClean="0">
                <a:latin typeface="Arial Unicode MS"/>
                <a:ea typeface="Arial Unicode MS"/>
                <a:cs typeface="Arial Unicode MS"/>
              </a:rPr>
              <a:t>Pick arbitrary x and return</a:t>
            </a:r>
            <a:br>
              <a:rPr lang="en-GB" sz="2200" dirty="0" smtClean="0">
                <a:latin typeface="Arial Unicode MS"/>
                <a:ea typeface="Arial Unicode MS"/>
                <a:cs typeface="Arial Unicode MS"/>
              </a:rPr>
            </a:br>
            <a:r>
              <a:rPr lang="en-GB" sz="2200" dirty="0" smtClean="0">
                <a:latin typeface="Arial Unicode MS"/>
                <a:ea typeface="Arial Unicode MS"/>
                <a:cs typeface="Arial Unicode MS"/>
              </a:rPr>
              <a:t>DPLL(</a:t>
            </a:r>
            <a:r>
              <a:rPr lang="el-GR" sz="2200" dirty="0" smtClean="0"/>
              <a:t>φ</a:t>
            </a:r>
            <a:r>
              <a:rPr lang="en-GB" sz="2200" dirty="0" smtClean="0"/>
              <a:t>[</a:t>
            </a:r>
            <a:r>
              <a:rPr lang="en-GB" sz="2200" dirty="0" smtClean="0">
                <a:latin typeface="Arial Unicode MS"/>
                <a:ea typeface="Arial Unicode MS"/>
                <a:cs typeface="Arial Unicode MS"/>
              </a:rPr>
              <a:t>x ↦ false]) ∨ DPLL(</a:t>
            </a:r>
            <a:r>
              <a:rPr lang="el-GR" sz="2200" dirty="0" smtClean="0"/>
              <a:t>φ</a:t>
            </a:r>
            <a:r>
              <a:rPr lang="en-GB" sz="2200" dirty="0" smtClean="0"/>
              <a:t>[</a:t>
            </a:r>
            <a:r>
              <a:rPr lang="en-GB" sz="2200" dirty="0" smtClean="0">
                <a:latin typeface="Arial Unicode MS"/>
                <a:ea typeface="Arial Unicode MS"/>
                <a:cs typeface="Arial Unicode MS"/>
              </a:rPr>
              <a:t>x ↦ true])</a:t>
            </a:r>
          </a:p>
          <a:p>
            <a:pPr lvl="0">
              <a:spcBef>
                <a:spcPts val="1200"/>
              </a:spcBef>
              <a:buSzPct val="100000"/>
              <a:buFont typeface="Arial" pitchFamily="34" charset="0"/>
              <a:buChar char="+"/>
            </a:pPr>
            <a:r>
              <a:rPr lang="en-GB" dirty="0" smtClean="0">
                <a:solidFill>
                  <a:srgbClr val="000000"/>
                </a:solidFill>
              </a:rPr>
              <a:t>NP-complete but many heuristics and optimizations</a:t>
            </a:r>
          </a:p>
          <a:p>
            <a:pPr lvl="0">
              <a:buSzPct val="100000"/>
              <a:buFont typeface="Arial Unicode MS" pitchFamily="34" charset="-128"/>
              <a:buChar char="⇒"/>
            </a:pPr>
            <a:r>
              <a:rPr lang="en-GB" dirty="0" smtClean="0">
                <a:solidFill>
                  <a:srgbClr val="000000"/>
                </a:solidFill>
              </a:rPr>
              <a:t>can handle problems with 100,000’s of variables</a:t>
            </a:r>
          </a:p>
          <a:p>
            <a:pPr marL="263525" indent="-263525">
              <a:spcBef>
                <a:spcPts val="576"/>
              </a:spcBef>
              <a:buFont typeface="+mj-lt"/>
              <a:buAutoNum type="arabicPeriod"/>
              <a:tabLst>
                <a:tab pos="2508250" algn="l"/>
              </a:tabLst>
            </a:pPr>
            <a:endParaRPr lang="en-GB" sz="2200" dirty="0" smtClean="0">
              <a:latin typeface="Arial Unicode MS"/>
              <a:ea typeface="Arial Unicode MS"/>
              <a:cs typeface="Arial Unicode MS"/>
            </a:endParaRPr>
          </a:p>
          <a:p>
            <a:pPr marL="457200" indent="-457200">
              <a:spcBef>
                <a:spcPts val="576"/>
              </a:spcBef>
              <a:buNone/>
              <a:tabLst>
                <a:tab pos="2508250" algn="l"/>
              </a:tabLst>
            </a:pPr>
            <a:endParaRPr lang="en-GB" sz="2000" dirty="0" smtClean="0"/>
          </a:p>
          <a:p>
            <a:pPr>
              <a:spcBef>
                <a:spcPts val="1800"/>
              </a:spcBef>
              <a:buNone/>
            </a:pPr>
            <a:endParaRPr lang="en-GB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763461" y="3657600"/>
            <a:ext cx="299953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kern="0" dirty="0" smtClean="0">
                <a:solidFill>
                  <a:srgbClr val="0033CC"/>
                </a:solidFill>
              </a:rPr>
              <a:t> {{a, </a:t>
            </a:r>
            <a:r>
              <a:rPr lang="en-GB" sz="2200" kern="0" dirty="0" smtClean="0">
                <a:solidFill>
                  <a:srgbClr val="FF0000"/>
                </a:solidFill>
                <a:latin typeface="Arial Unicode MS"/>
                <a:ea typeface="Arial Unicode MS"/>
                <a:cs typeface="Arial Unicode MS"/>
              </a:rPr>
              <a:t>b</a:t>
            </a:r>
            <a:r>
              <a:rPr lang="en-GB" sz="2200" kern="0" dirty="0" smtClean="0">
                <a:solidFill>
                  <a:srgbClr val="0033CC"/>
                </a:solidFill>
                <a:latin typeface="Arial Unicode MS"/>
                <a:ea typeface="Arial Unicode MS"/>
                <a:cs typeface="Arial Unicode MS"/>
              </a:rPr>
              <a:t>}, {¬</a:t>
            </a:r>
            <a:r>
              <a:rPr lang="en-GB" sz="2200" kern="0" dirty="0" smtClean="0">
                <a:solidFill>
                  <a:srgbClr val="0033CC"/>
                </a:solidFill>
              </a:rPr>
              <a:t>a, </a:t>
            </a:r>
            <a:r>
              <a:rPr lang="en-GB" sz="2200" kern="0" dirty="0" smtClean="0">
                <a:solidFill>
                  <a:srgbClr val="0033CC"/>
                </a:solidFill>
                <a:latin typeface="Arial Unicode MS"/>
                <a:ea typeface="Arial Unicode MS"/>
                <a:cs typeface="Arial Unicode MS"/>
              </a:rPr>
              <a:t>b}, {</a:t>
            </a:r>
            <a:r>
              <a:rPr lang="en-GB" sz="2200" kern="0" dirty="0" err="1" smtClean="0">
                <a:solidFill>
                  <a:srgbClr val="0033CC"/>
                </a:solidFill>
              </a:rPr>
              <a:t>a,</a:t>
            </a:r>
            <a:r>
              <a:rPr lang="en-GB" sz="2200" kern="0" dirty="0" err="1" smtClean="0">
                <a:solidFill>
                  <a:srgbClr val="33CC33"/>
                </a:solidFill>
                <a:latin typeface="Arial Unicode MS"/>
                <a:ea typeface="Arial Unicode MS"/>
                <a:cs typeface="Arial Unicode MS"/>
              </a:rPr>
              <a:t>¬b</a:t>
            </a:r>
            <a:r>
              <a:rPr lang="en-GB" sz="2200" kern="0" dirty="0" smtClean="0">
                <a:solidFill>
                  <a:srgbClr val="0033CC"/>
                </a:solidFill>
                <a:latin typeface="Arial Unicode MS"/>
                <a:ea typeface="Arial Unicode MS"/>
                <a:cs typeface="Arial Unicode MS"/>
              </a:rPr>
              <a:t>}}</a:t>
            </a:r>
            <a:endParaRPr lang="en-GB" sz="2200" dirty="0">
              <a:solidFill>
                <a:srgbClr val="0033C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91200" y="4519374"/>
            <a:ext cx="13885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kern="0" dirty="0" smtClean="0">
                <a:solidFill>
                  <a:srgbClr val="0033CC"/>
                </a:solidFill>
              </a:rPr>
              <a:t>{{</a:t>
            </a:r>
            <a:r>
              <a:rPr lang="en-GB" sz="2200" kern="0" dirty="0" smtClean="0">
                <a:solidFill>
                  <a:srgbClr val="FF0000"/>
                </a:solidFill>
                <a:latin typeface="Arial Unicode MS"/>
                <a:ea typeface="Arial Unicode MS"/>
                <a:cs typeface="Arial Unicode MS"/>
              </a:rPr>
              <a:t>b</a:t>
            </a:r>
            <a:r>
              <a:rPr lang="en-GB" sz="2200" kern="0" dirty="0" smtClean="0">
                <a:solidFill>
                  <a:srgbClr val="0033CC"/>
                </a:solidFill>
                <a:latin typeface="Arial Unicode MS"/>
                <a:ea typeface="Arial Unicode MS"/>
                <a:cs typeface="Arial Unicode MS"/>
              </a:rPr>
              <a:t>}, {</a:t>
            </a:r>
            <a:r>
              <a:rPr lang="en-GB" sz="2200" kern="0" dirty="0" smtClean="0">
                <a:solidFill>
                  <a:srgbClr val="33CC33"/>
                </a:solidFill>
                <a:latin typeface="Arial Unicode MS"/>
                <a:ea typeface="Arial Unicode MS"/>
                <a:cs typeface="Arial Unicode MS"/>
              </a:rPr>
              <a:t>¬b</a:t>
            </a:r>
            <a:r>
              <a:rPr lang="en-GB" sz="2200" kern="0" dirty="0" smtClean="0">
                <a:solidFill>
                  <a:srgbClr val="0033CC"/>
                </a:solidFill>
                <a:latin typeface="Arial Unicode MS"/>
                <a:ea typeface="Arial Unicode MS"/>
                <a:cs typeface="Arial Unicode MS"/>
              </a:rPr>
              <a:t>}}</a:t>
            </a:r>
            <a:endParaRPr lang="en-GB" sz="2200" dirty="0">
              <a:solidFill>
                <a:srgbClr val="0033C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72400" y="4519374"/>
            <a:ext cx="72006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kern="0" dirty="0" smtClean="0">
                <a:solidFill>
                  <a:srgbClr val="0033CC"/>
                </a:solidFill>
              </a:rPr>
              <a:t>{</a:t>
            </a:r>
            <a:r>
              <a:rPr lang="en-GB" sz="2200" kern="0" dirty="0" smtClean="0">
                <a:solidFill>
                  <a:srgbClr val="0033CC"/>
                </a:solidFill>
                <a:latin typeface="Arial Unicode MS"/>
                <a:ea typeface="Arial Unicode MS"/>
                <a:cs typeface="Arial Unicode MS"/>
              </a:rPr>
              <a:t>{b}}</a:t>
            </a:r>
            <a:endParaRPr lang="en-GB" sz="2200" dirty="0">
              <a:solidFill>
                <a:srgbClr val="0033C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96147" y="5486400"/>
            <a:ext cx="60465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kern="0" dirty="0" smtClean="0">
                <a:solidFill>
                  <a:srgbClr val="0033CC"/>
                </a:solidFill>
              </a:rPr>
              <a:t>{</a:t>
            </a:r>
            <a:r>
              <a:rPr lang="en-GB" sz="2000" b="1" kern="0" dirty="0" smtClean="0">
                <a:solidFill>
                  <a:srgbClr val="FF0000"/>
                </a:solidFill>
                <a:latin typeface="Arial Unicode MS"/>
                <a:ea typeface="Arial Unicode MS"/>
                <a:cs typeface="Arial Unicode MS"/>
              </a:rPr>
              <a:t>⃞</a:t>
            </a:r>
            <a:r>
              <a:rPr lang="en-GB" sz="2200" kern="0" dirty="0" smtClean="0">
                <a:solidFill>
                  <a:srgbClr val="0033CC"/>
                </a:solidFill>
                <a:latin typeface="Arial Unicode MS"/>
                <a:ea typeface="Arial Unicode MS"/>
                <a:cs typeface="Arial Unicode MS"/>
              </a:rPr>
              <a:t>}</a:t>
            </a:r>
            <a:endParaRPr lang="en-GB" sz="2200" dirty="0">
              <a:solidFill>
                <a:srgbClr val="0033C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53200" y="5486400"/>
            <a:ext cx="60465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kern="0" dirty="0" smtClean="0">
                <a:solidFill>
                  <a:srgbClr val="0033CC"/>
                </a:solidFill>
              </a:rPr>
              <a:t>{</a:t>
            </a:r>
            <a:r>
              <a:rPr lang="en-GB" sz="2000" b="1" kern="0" dirty="0" smtClean="0">
                <a:solidFill>
                  <a:srgbClr val="33CC33"/>
                </a:solidFill>
                <a:latin typeface="Arial Unicode MS"/>
                <a:ea typeface="Arial Unicode MS"/>
                <a:cs typeface="Arial Unicode MS"/>
              </a:rPr>
              <a:t>⃞</a:t>
            </a:r>
            <a:r>
              <a:rPr lang="en-GB" sz="2200" kern="0" dirty="0" smtClean="0">
                <a:solidFill>
                  <a:srgbClr val="0033CC"/>
                </a:solidFill>
                <a:latin typeface="Arial Unicode MS"/>
                <a:ea typeface="Arial Unicode MS"/>
                <a:cs typeface="Arial Unicode MS"/>
              </a:rPr>
              <a:t>}</a:t>
            </a:r>
            <a:endParaRPr lang="en-GB" sz="2200" dirty="0">
              <a:solidFill>
                <a:srgbClr val="0033CC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922849" y="5536287"/>
            <a:ext cx="41069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b="1" dirty="0" smtClean="0">
                <a:solidFill>
                  <a:srgbClr val="0033CC"/>
                </a:solidFill>
                <a:latin typeface="Arial Unicode MS"/>
                <a:ea typeface="Arial Unicode MS"/>
                <a:cs typeface="Arial Unicode MS"/>
              </a:rPr>
              <a:t>∅</a:t>
            </a:r>
            <a:endParaRPr lang="en-GB" sz="2200" dirty="0">
              <a:solidFill>
                <a:srgbClr val="0033CC"/>
              </a:solidFill>
            </a:endParaRPr>
          </a:p>
        </p:txBody>
      </p:sp>
      <p:cxnSp>
        <p:nvCxnSpPr>
          <p:cNvPr id="12" name="Straight Connector 11"/>
          <p:cNvCxnSpPr>
            <a:stCxn id="6" idx="2"/>
            <a:endCxn id="8" idx="0"/>
          </p:cNvCxnSpPr>
          <p:nvPr/>
        </p:nvCxnSpPr>
        <p:spPr>
          <a:xfrm rot="5400000">
            <a:off x="6023899" y="5024837"/>
            <a:ext cx="536139" cy="386987"/>
          </a:xfrm>
          <a:prstGeom prst="line">
            <a:avLst/>
          </a:prstGeom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" idx="2"/>
            <a:endCxn id="9" idx="0"/>
          </p:cNvCxnSpPr>
          <p:nvPr/>
        </p:nvCxnSpPr>
        <p:spPr>
          <a:xfrm rot="16200000" flipH="1">
            <a:off x="6402425" y="5033297"/>
            <a:ext cx="536139" cy="370066"/>
          </a:xfrm>
          <a:prstGeom prst="line">
            <a:avLst/>
          </a:prstGeom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2"/>
            <a:endCxn id="6" idx="0"/>
          </p:cNvCxnSpPr>
          <p:nvPr/>
        </p:nvCxnSpPr>
        <p:spPr>
          <a:xfrm rot="5400000">
            <a:off x="6658903" y="3915045"/>
            <a:ext cx="430887" cy="777770"/>
          </a:xfrm>
          <a:prstGeom prst="line">
            <a:avLst/>
          </a:prstGeom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5" idx="2"/>
            <a:endCxn id="7" idx="0"/>
          </p:cNvCxnSpPr>
          <p:nvPr/>
        </p:nvCxnSpPr>
        <p:spPr>
          <a:xfrm rot="16200000" flipH="1">
            <a:off x="7482390" y="3869328"/>
            <a:ext cx="430887" cy="869204"/>
          </a:xfrm>
          <a:prstGeom prst="line">
            <a:avLst/>
          </a:prstGeom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7" idx="2"/>
            <a:endCxn id="10" idx="0"/>
          </p:cNvCxnSpPr>
          <p:nvPr/>
        </p:nvCxnSpPr>
        <p:spPr>
          <a:xfrm rot="5400000">
            <a:off x="7837302" y="5241154"/>
            <a:ext cx="586026" cy="4241"/>
          </a:xfrm>
          <a:prstGeom prst="line">
            <a:avLst/>
          </a:prstGeom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715000" y="4062174"/>
            <a:ext cx="1093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 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↦ false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7821831" y="4062174"/>
            <a:ext cx="1003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 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↦ true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5029200" y="5064442"/>
            <a:ext cx="1157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 b 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↦ false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8126631" y="5052774"/>
            <a:ext cx="1003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 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↦ true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6768599" y="5052774"/>
            <a:ext cx="1003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 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↦ true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21" grpId="0"/>
      <p:bldP spid="22" grpId="0"/>
      <p:bldP spid="23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Boolean </a:t>
            </a:r>
            <a:r>
              <a:rPr lang="en-GB" dirty="0" err="1" smtClean="0"/>
              <a:t>Satisfiability</a:t>
            </a:r>
            <a:r>
              <a:rPr lang="en-GB" dirty="0" smtClean="0"/>
              <a:t> Solving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915400" cy="5867400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Given a propositional Boolean formula </a:t>
            </a:r>
            <a:r>
              <a:rPr lang="el-GR" dirty="0" smtClean="0"/>
              <a:t>φ</a:t>
            </a:r>
            <a:r>
              <a:rPr lang="en-GB" dirty="0" smtClean="0"/>
              <a:t> in </a:t>
            </a:r>
            <a:r>
              <a:rPr lang="en-GB" i="1" dirty="0" smtClean="0"/>
              <a:t>clausal form</a:t>
            </a:r>
          </a:p>
          <a:p>
            <a:pPr algn="ctr">
              <a:spcBef>
                <a:spcPts val="1200"/>
              </a:spcBef>
              <a:spcAft>
                <a:spcPts val="600"/>
              </a:spcAft>
              <a:buNone/>
            </a:pPr>
            <a:r>
              <a:rPr lang="en-GB" dirty="0" smtClean="0"/>
              <a:t>{{a, 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b}, {¬</a:t>
            </a:r>
            <a:r>
              <a:rPr lang="en-GB" dirty="0" smtClean="0"/>
              <a:t>a, 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b}, {</a:t>
            </a:r>
            <a:r>
              <a:rPr lang="en-GB" dirty="0" err="1" smtClean="0"/>
              <a:t>a,</a:t>
            </a:r>
            <a:r>
              <a:rPr lang="en-GB" dirty="0" err="1" smtClean="0">
                <a:latin typeface="Arial Unicode MS"/>
                <a:ea typeface="Arial Unicode MS"/>
                <a:cs typeface="Arial Unicode MS"/>
              </a:rPr>
              <a:t>¬b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}, {¬</a:t>
            </a:r>
            <a:r>
              <a:rPr lang="en-GB" dirty="0" err="1" smtClean="0"/>
              <a:t>a,</a:t>
            </a:r>
            <a:r>
              <a:rPr lang="en-GB" dirty="0" err="1" smtClean="0">
                <a:latin typeface="Arial Unicode MS"/>
                <a:ea typeface="Arial Unicode MS"/>
                <a:cs typeface="Arial Unicode MS"/>
              </a:rPr>
              <a:t>¬b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}}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determine whether a </a:t>
            </a:r>
            <a:r>
              <a:rPr lang="en-GB" i="1" dirty="0" smtClean="0"/>
              <a:t>satisfying assignment </a:t>
            </a:r>
            <a:r>
              <a:rPr lang="en-GB" dirty="0" smtClean="0"/>
              <a:t>of variables to</a:t>
            </a:r>
          </a:p>
          <a:p>
            <a:pPr>
              <a:spcBef>
                <a:spcPts val="0"/>
              </a:spcBef>
              <a:buNone/>
            </a:pPr>
            <a:r>
              <a:rPr lang="en-GB" dirty="0" smtClean="0"/>
              <a:t>truth values exists.</a:t>
            </a:r>
          </a:p>
          <a:p>
            <a:pPr>
              <a:spcBef>
                <a:spcPts val="1800"/>
              </a:spcBef>
              <a:buNone/>
            </a:pPr>
            <a:r>
              <a:rPr lang="en-GB" dirty="0" smtClean="0"/>
              <a:t>Solvers based on Davis-Putnam-</a:t>
            </a:r>
            <a:r>
              <a:rPr lang="en-GB" dirty="0" err="1" smtClean="0"/>
              <a:t>Logemann</a:t>
            </a:r>
            <a:r>
              <a:rPr lang="en-GB" dirty="0" smtClean="0"/>
              <a:t>-Loveland algorithm:</a:t>
            </a:r>
          </a:p>
          <a:p>
            <a:pPr marL="263525" indent="-263525">
              <a:spcBef>
                <a:spcPts val="576"/>
              </a:spcBef>
              <a:buFont typeface="+mj-lt"/>
              <a:buAutoNum type="arabicPeriod"/>
            </a:pPr>
            <a:r>
              <a:rPr lang="en-GB" sz="2200" dirty="0" smtClean="0"/>
              <a:t>If </a:t>
            </a:r>
            <a:r>
              <a:rPr lang="el-GR" sz="2200" dirty="0" smtClean="0"/>
              <a:t>φ</a:t>
            </a:r>
            <a:r>
              <a:rPr lang="en-GB" sz="2200" dirty="0" smtClean="0"/>
              <a:t> = </a:t>
            </a:r>
            <a:r>
              <a:rPr lang="en-GB" sz="2200" b="1" dirty="0" smtClean="0">
                <a:latin typeface="Arial Unicode MS"/>
                <a:ea typeface="Arial Unicode MS"/>
                <a:cs typeface="Arial Unicode MS"/>
              </a:rPr>
              <a:t>∅</a:t>
            </a:r>
            <a:r>
              <a:rPr lang="en-GB" sz="2200" dirty="0" smtClean="0"/>
              <a:t> then SAT</a:t>
            </a:r>
            <a:endParaRPr lang="en-GB" sz="2200" b="1" dirty="0" smtClean="0">
              <a:latin typeface="Arial Unicode MS"/>
              <a:ea typeface="Arial Unicode MS"/>
              <a:cs typeface="Arial Unicode MS"/>
            </a:endParaRPr>
          </a:p>
          <a:p>
            <a:pPr marL="263525" indent="-263525">
              <a:spcBef>
                <a:spcPts val="576"/>
              </a:spcBef>
              <a:buFont typeface="+mj-lt"/>
              <a:buAutoNum type="arabicPeriod"/>
            </a:pPr>
            <a:r>
              <a:rPr lang="en-GB" sz="2200" dirty="0" smtClean="0"/>
              <a:t>If </a:t>
            </a:r>
            <a:r>
              <a:rPr lang="en-GB" sz="2000" b="1" dirty="0" smtClean="0">
                <a:latin typeface="Arial Unicode MS"/>
                <a:ea typeface="Arial Unicode MS"/>
                <a:cs typeface="Arial Unicode MS"/>
              </a:rPr>
              <a:t>⃞</a:t>
            </a:r>
            <a:r>
              <a:rPr lang="en-GB" sz="2200" b="1" dirty="0" smtClean="0">
                <a:latin typeface="Arial Unicode MS"/>
                <a:ea typeface="Arial Unicode MS"/>
                <a:cs typeface="Arial Unicode MS"/>
              </a:rPr>
              <a:t> ∈</a:t>
            </a:r>
            <a:r>
              <a:rPr lang="el-GR" sz="2200" dirty="0" smtClean="0"/>
              <a:t> φ</a:t>
            </a:r>
            <a:r>
              <a:rPr lang="en-GB" sz="2200" dirty="0" smtClean="0"/>
              <a:t> then UNSAT</a:t>
            </a:r>
          </a:p>
          <a:p>
            <a:pPr marL="263525" indent="-263525">
              <a:spcBef>
                <a:spcPts val="576"/>
              </a:spcBef>
              <a:buFont typeface="+mj-lt"/>
              <a:buAutoNum type="arabicPeriod"/>
              <a:tabLst>
                <a:tab pos="2147888" algn="l"/>
              </a:tabLst>
            </a:pPr>
            <a:r>
              <a:rPr lang="en-GB" sz="2200" dirty="0" smtClean="0"/>
              <a:t>If </a:t>
            </a:r>
            <a:r>
              <a:rPr lang="el-GR" sz="2200" dirty="0" smtClean="0"/>
              <a:t>φ</a:t>
            </a:r>
            <a:r>
              <a:rPr lang="en-GB" sz="2200" dirty="0" smtClean="0"/>
              <a:t> = </a:t>
            </a:r>
            <a:r>
              <a:rPr lang="el-GR" sz="2200" dirty="0" smtClean="0"/>
              <a:t>φ</a:t>
            </a:r>
            <a:r>
              <a:rPr lang="en-GB" sz="2200" dirty="0" smtClean="0"/>
              <a:t>’ </a:t>
            </a:r>
            <a:r>
              <a:rPr lang="en-GB" sz="2200" dirty="0" smtClean="0">
                <a:latin typeface="Arial Unicode MS"/>
                <a:ea typeface="Arial Unicode MS"/>
                <a:cs typeface="Arial Unicode MS"/>
              </a:rPr>
              <a:t>∪ {x}	then DPLL(</a:t>
            </a:r>
            <a:r>
              <a:rPr lang="el-GR" sz="2200" dirty="0" smtClean="0"/>
              <a:t>φ</a:t>
            </a:r>
            <a:r>
              <a:rPr lang="en-GB" sz="2200" dirty="0" smtClean="0"/>
              <a:t>’[</a:t>
            </a:r>
            <a:r>
              <a:rPr lang="en-GB" sz="2200" dirty="0" smtClean="0">
                <a:latin typeface="Arial Unicode MS"/>
                <a:ea typeface="Arial Unicode MS"/>
                <a:cs typeface="Arial Unicode MS"/>
              </a:rPr>
              <a:t>x ↦ true])</a:t>
            </a:r>
            <a:r>
              <a:rPr lang="en-GB" sz="2200" dirty="0" smtClean="0"/>
              <a:t/>
            </a:r>
            <a:br>
              <a:rPr lang="en-GB" sz="2200" dirty="0" smtClean="0"/>
            </a:br>
            <a:r>
              <a:rPr lang="en-GB" sz="2200" dirty="0" smtClean="0"/>
              <a:t>If </a:t>
            </a:r>
            <a:r>
              <a:rPr lang="el-GR" sz="2200" dirty="0" smtClean="0"/>
              <a:t>φ</a:t>
            </a:r>
            <a:r>
              <a:rPr lang="en-GB" sz="2200" dirty="0" smtClean="0"/>
              <a:t> = </a:t>
            </a:r>
            <a:r>
              <a:rPr lang="el-GR" sz="2200" dirty="0" smtClean="0"/>
              <a:t>φ</a:t>
            </a:r>
            <a:r>
              <a:rPr lang="en-GB" sz="2200" dirty="0" smtClean="0"/>
              <a:t>’ </a:t>
            </a:r>
            <a:r>
              <a:rPr lang="en-GB" sz="2200" dirty="0" smtClean="0">
                <a:latin typeface="Arial Unicode MS"/>
                <a:ea typeface="Arial Unicode MS"/>
                <a:cs typeface="Arial Unicode MS"/>
              </a:rPr>
              <a:t>∪ {¬x}	then DPLL(</a:t>
            </a:r>
            <a:r>
              <a:rPr lang="el-GR" sz="2200" dirty="0" smtClean="0"/>
              <a:t>φ</a:t>
            </a:r>
            <a:r>
              <a:rPr lang="en-GB" sz="2200" dirty="0" smtClean="0"/>
              <a:t>’[</a:t>
            </a:r>
            <a:r>
              <a:rPr lang="en-GB" sz="2200" dirty="0" smtClean="0">
                <a:latin typeface="Arial Unicode MS"/>
                <a:ea typeface="Arial Unicode MS"/>
                <a:cs typeface="Arial Unicode MS"/>
              </a:rPr>
              <a:t>x ↦ false])</a:t>
            </a:r>
          </a:p>
          <a:p>
            <a:pPr marL="263525" indent="-263525">
              <a:spcBef>
                <a:spcPts val="576"/>
              </a:spcBef>
              <a:buFont typeface="+mj-lt"/>
              <a:buAutoNum type="arabicPeriod"/>
              <a:tabLst>
                <a:tab pos="2508250" algn="l"/>
              </a:tabLst>
            </a:pPr>
            <a:r>
              <a:rPr lang="en-GB" sz="2200" dirty="0" smtClean="0">
                <a:latin typeface="Arial Unicode MS"/>
                <a:ea typeface="Arial Unicode MS"/>
                <a:cs typeface="Arial Unicode MS"/>
              </a:rPr>
              <a:t>Pick arbitrary x and return</a:t>
            </a:r>
            <a:br>
              <a:rPr lang="en-GB" sz="2200" dirty="0" smtClean="0">
                <a:latin typeface="Arial Unicode MS"/>
                <a:ea typeface="Arial Unicode MS"/>
                <a:cs typeface="Arial Unicode MS"/>
              </a:rPr>
            </a:br>
            <a:r>
              <a:rPr lang="en-GB" sz="2200" dirty="0" smtClean="0">
                <a:latin typeface="Arial Unicode MS"/>
                <a:ea typeface="Arial Unicode MS"/>
                <a:cs typeface="Arial Unicode MS"/>
              </a:rPr>
              <a:t>DPLL(</a:t>
            </a:r>
            <a:r>
              <a:rPr lang="el-GR" sz="2200" dirty="0" smtClean="0"/>
              <a:t>φ</a:t>
            </a:r>
            <a:r>
              <a:rPr lang="en-GB" sz="2200" dirty="0" smtClean="0"/>
              <a:t>[</a:t>
            </a:r>
            <a:r>
              <a:rPr lang="en-GB" sz="2200" dirty="0" smtClean="0">
                <a:latin typeface="Arial Unicode MS"/>
                <a:ea typeface="Arial Unicode MS"/>
                <a:cs typeface="Arial Unicode MS"/>
              </a:rPr>
              <a:t>x ↦ false]) ∨ DPLL(</a:t>
            </a:r>
            <a:r>
              <a:rPr lang="el-GR" sz="2200" dirty="0" smtClean="0"/>
              <a:t>φ</a:t>
            </a:r>
            <a:r>
              <a:rPr lang="en-GB" sz="2200" dirty="0" smtClean="0"/>
              <a:t>[</a:t>
            </a:r>
            <a:r>
              <a:rPr lang="en-GB" sz="2200" dirty="0" smtClean="0">
                <a:latin typeface="Arial Unicode MS"/>
                <a:ea typeface="Arial Unicode MS"/>
                <a:cs typeface="Arial Unicode MS"/>
              </a:rPr>
              <a:t>x </a:t>
            </a:r>
            <a:r>
              <a:rPr lang="en-GB" sz="2200" smtClean="0">
                <a:latin typeface="Arial Unicode MS"/>
                <a:ea typeface="Arial Unicode MS"/>
                <a:cs typeface="Arial Unicode MS"/>
              </a:rPr>
              <a:t>↦ true</a:t>
            </a:r>
            <a:r>
              <a:rPr lang="en-GB" sz="2200" dirty="0" smtClean="0">
                <a:latin typeface="Arial Unicode MS"/>
                <a:ea typeface="Arial Unicode MS"/>
                <a:cs typeface="Arial Unicode MS"/>
              </a:rPr>
              <a:t>])</a:t>
            </a:r>
          </a:p>
          <a:p>
            <a:pPr lvl="0">
              <a:spcBef>
                <a:spcPts val="1200"/>
              </a:spcBef>
              <a:buSzPct val="100000"/>
              <a:buFont typeface="Arial" pitchFamily="34" charset="0"/>
              <a:buChar char="+"/>
            </a:pPr>
            <a:r>
              <a:rPr lang="en-GB" dirty="0" smtClean="0">
                <a:solidFill>
                  <a:srgbClr val="000000"/>
                </a:solidFill>
              </a:rPr>
              <a:t>NP-complete but many heuristics and optimizations</a:t>
            </a:r>
          </a:p>
          <a:p>
            <a:pPr lvl="0">
              <a:buSzPct val="100000"/>
              <a:buFont typeface="Arial Unicode MS" pitchFamily="34" charset="-128"/>
              <a:buChar char="⇒"/>
            </a:pPr>
            <a:r>
              <a:rPr lang="en-GB" dirty="0" smtClean="0">
                <a:solidFill>
                  <a:srgbClr val="000000"/>
                </a:solidFill>
              </a:rPr>
              <a:t>can handle problems with 100,000’s of variables</a:t>
            </a:r>
          </a:p>
          <a:p>
            <a:pPr marL="263525" indent="-263525">
              <a:spcBef>
                <a:spcPts val="576"/>
              </a:spcBef>
              <a:buFont typeface="+mj-lt"/>
              <a:buAutoNum type="arabicPeriod"/>
              <a:tabLst>
                <a:tab pos="2508250" algn="l"/>
              </a:tabLst>
            </a:pPr>
            <a:endParaRPr lang="en-GB" sz="2200" dirty="0" smtClean="0">
              <a:latin typeface="Arial Unicode MS"/>
              <a:ea typeface="Arial Unicode MS"/>
              <a:cs typeface="Arial Unicode MS"/>
            </a:endParaRPr>
          </a:p>
          <a:p>
            <a:pPr marL="457200" indent="-457200">
              <a:spcBef>
                <a:spcPts val="576"/>
              </a:spcBef>
              <a:buNone/>
              <a:tabLst>
                <a:tab pos="2508250" algn="l"/>
              </a:tabLst>
            </a:pPr>
            <a:endParaRPr lang="en-GB" sz="2000" dirty="0" smtClean="0"/>
          </a:p>
          <a:p>
            <a:pPr>
              <a:spcBef>
                <a:spcPts val="1800"/>
              </a:spcBef>
              <a:buNone/>
            </a:pPr>
            <a:endParaRPr lang="en-GB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257800" y="3657600"/>
            <a:ext cx="399019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kern="0" dirty="0" smtClean="0">
                <a:solidFill>
                  <a:srgbClr val="0033CC"/>
                </a:solidFill>
              </a:rPr>
              <a:t>{{a, </a:t>
            </a:r>
            <a:r>
              <a:rPr lang="en-GB" sz="2200" kern="0" dirty="0" smtClean="0">
                <a:solidFill>
                  <a:srgbClr val="FF0000"/>
                </a:solidFill>
                <a:latin typeface="Arial Unicode MS"/>
                <a:ea typeface="Arial Unicode MS"/>
                <a:cs typeface="Arial Unicode MS"/>
              </a:rPr>
              <a:t>b</a:t>
            </a:r>
            <a:r>
              <a:rPr lang="en-GB" sz="2200" kern="0" dirty="0" smtClean="0">
                <a:solidFill>
                  <a:srgbClr val="0033CC"/>
                </a:solidFill>
                <a:latin typeface="Arial Unicode MS"/>
                <a:ea typeface="Arial Unicode MS"/>
                <a:cs typeface="Arial Unicode MS"/>
              </a:rPr>
              <a:t>}, {¬</a:t>
            </a:r>
            <a:r>
              <a:rPr lang="en-GB" sz="2200" kern="0" dirty="0" smtClean="0">
                <a:solidFill>
                  <a:srgbClr val="0033CC"/>
                </a:solidFill>
              </a:rPr>
              <a:t>a, </a:t>
            </a:r>
            <a:r>
              <a:rPr lang="en-GB" sz="2200" kern="0" dirty="0" smtClean="0">
                <a:solidFill>
                  <a:srgbClr val="0033CC"/>
                </a:solidFill>
                <a:latin typeface="Arial Unicode MS"/>
                <a:ea typeface="Arial Unicode MS"/>
                <a:cs typeface="Arial Unicode MS"/>
              </a:rPr>
              <a:t>b}, {</a:t>
            </a:r>
            <a:r>
              <a:rPr lang="en-GB" sz="2200" kern="0" dirty="0" err="1" smtClean="0">
                <a:solidFill>
                  <a:srgbClr val="0033CC"/>
                </a:solidFill>
              </a:rPr>
              <a:t>a,</a:t>
            </a:r>
            <a:r>
              <a:rPr lang="en-GB" sz="2200" kern="0" dirty="0" err="1" smtClean="0">
                <a:solidFill>
                  <a:srgbClr val="33CC33"/>
                </a:solidFill>
                <a:latin typeface="Arial Unicode MS"/>
                <a:ea typeface="Arial Unicode MS"/>
                <a:cs typeface="Arial Unicode MS"/>
              </a:rPr>
              <a:t>¬b</a:t>
            </a:r>
            <a:r>
              <a:rPr lang="en-GB" sz="2200" kern="0" dirty="0" smtClean="0">
                <a:solidFill>
                  <a:srgbClr val="0033CC"/>
                </a:solidFill>
                <a:latin typeface="Arial Unicode MS"/>
                <a:ea typeface="Arial Unicode MS"/>
                <a:cs typeface="Arial Unicode MS"/>
              </a:rPr>
              <a:t>},{¬</a:t>
            </a:r>
            <a:r>
              <a:rPr lang="en-GB" sz="2200" kern="0" dirty="0" err="1" smtClean="0">
                <a:solidFill>
                  <a:srgbClr val="0033CC"/>
                </a:solidFill>
                <a:latin typeface="Arial Unicode MS"/>
                <a:ea typeface="Arial Unicode MS"/>
                <a:cs typeface="Arial Unicode MS"/>
              </a:rPr>
              <a:t>a,¬b</a:t>
            </a:r>
            <a:r>
              <a:rPr lang="en-GB" sz="2200" kern="0" dirty="0" smtClean="0">
                <a:solidFill>
                  <a:srgbClr val="0033CC"/>
                </a:solidFill>
                <a:latin typeface="Arial Unicode MS"/>
                <a:ea typeface="Arial Unicode MS"/>
                <a:cs typeface="Arial Unicode MS"/>
              </a:rPr>
              <a:t>}}</a:t>
            </a:r>
            <a:endParaRPr lang="en-GB" sz="2200" dirty="0">
              <a:solidFill>
                <a:srgbClr val="0033C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91200" y="4519374"/>
            <a:ext cx="13885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kern="0" dirty="0" smtClean="0">
                <a:solidFill>
                  <a:srgbClr val="0033CC"/>
                </a:solidFill>
              </a:rPr>
              <a:t>{{</a:t>
            </a:r>
            <a:r>
              <a:rPr lang="en-GB" sz="2200" kern="0" dirty="0" smtClean="0">
                <a:solidFill>
                  <a:srgbClr val="FF0000"/>
                </a:solidFill>
                <a:latin typeface="Arial Unicode MS"/>
                <a:ea typeface="Arial Unicode MS"/>
                <a:cs typeface="Arial Unicode MS"/>
              </a:rPr>
              <a:t>b</a:t>
            </a:r>
            <a:r>
              <a:rPr lang="en-GB" sz="2200" kern="0" dirty="0" smtClean="0">
                <a:solidFill>
                  <a:srgbClr val="0033CC"/>
                </a:solidFill>
                <a:latin typeface="Arial Unicode MS"/>
                <a:ea typeface="Arial Unicode MS"/>
                <a:cs typeface="Arial Unicode MS"/>
              </a:rPr>
              <a:t>}, {</a:t>
            </a:r>
            <a:r>
              <a:rPr lang="en-GB" sz="2200" kern="0" dirty="0" smtClean="0">
                <a:solidFill>
                  <a:srgbClr val="33CC33"/>
                </a:solidFill>
                <a:latin typeface="Arial Unicode MS"/>
                <a:ea typeface="Arial Unicode MS"/>
                <a:cs typeface="Arial Unicode MS"/>
              </a:rPr>
              <a:t>¬b</a:t>
            </a:r>
            <a:r>
              <a:rPr lang="en-GB" sz="2200" kern="0" dirty="0" smtClean="0">
                <a:solidFill>
                  <a:srgbClr val="0033CC"/>
                </a:solidFill>
                <a:latin typeface="Arial Unicode MS"/>
                <a:ea typeface="Arial Unicode MS"/>
                <a:cs typeface="Arial Unicode MS"/>
              </a:rPr>
              <a:t>}}</a:t>
            </a:r>
            <a:endParaRPr lang="en-GB" sz="2200" dirty="0">
              <a:solidFill>
                <a:srgbClr val="0033C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67600" y="4519374"/>
            <a:ext cx="13885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kern="0" dirty="0" smtClean="0">
                <a:solidFill>
                  <a:srgbClr val="0033CC"/>
                </a:solidFill>
              </a:rPr>
              <a:t>{</a:t>
            </a:r>
            <a:r>
              <a:rPr lang="en-GB" sz="2200" kern="0" dirty="0" smtClean="0">
                <a:solidFill>
                  <a:srgbClr val="0033CC"/>
                </a:solidFill>
                <a:latin typeface="Arial Unicode MS"/>
                <a:ea typeface="Arial Unicode MS"/>
                <a:cs typeface="Arial Unicode MS"/>
              </a:rPr>
              <a:t>{b} ,{¬b}}</a:t>
            </a:r>
            <a:endParaRPr lang="en-GB" sz="2200" dirty="0">
              <a:solidFill>
                <a:srgbClr val="0033C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96147" y="5486400"/>
            <a:ext cx="60465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kern="0" dirty="0" smtClean="0">
                <a:solidFill>
                  <a:srgbClr val="0033CC"/>
                </a:solidFill>
              </a:rPr>
              <a:t>{</a:t>
            </a:r>
            <a:r>
              <a:rPr lang="en-GB" sz="2000" b="1" kern="0" dirty="0" smtClean="0">
                <a:solidFill>
                  <a:srgbClr val="FF0000"/>
                </a:solidFill>
                <a:latin typeface="Arial Unicode MS"/>
                <a:ea typeface="Arial Unicode MS"/>
                <a:cs typeface="Arial Unicode MS"/>
              </a:rPr>
              <a:t>⃞</a:t>
            </a:r>
            <a:r>
              <a:rPr lang="en-GB" sz="2200" kern="0" dirty="0" smtClean="0">
                <a:solidFill>
                  <a:srgbClr val="0033CC"/>
                </a:solidFill>
                <a:latin typeface="Arial Unicode MS"/>
                <a:ea typeface="Arial Unicode MS"/>
                <a:cs typeface="Arial Unicode MS"/>
              </a:rPr>
              <a:t>}</a:t>
            </a:r>
            <a:endParaRPr lang="en-GB" sz="2200" dirty="0">
              <a:solidFill>
                <a:srgbClr val="0033C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53200" y="5486400"/>
            <a:ext cx="60465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kern="0" dirty="0" smtClean="0">
                <a:solidFill>
                  <a:srgbClr val="0033CC"/>
                </a:solidFill>
              </a:rPr>
              <a:t>{</a:t>
            </a:r>
            <a:r>
              <a:rPr lang="en-GB" sz="2000" b="1" kern="0" dirty="0" smtClean="0">
                <a:solidFill>
                  <a:srgbClr val="33CC33"/>
                </a:solidFill>
                <a:latin typeface="Arial Unicode MS"/>
                <a:ea typeface="Arial Unicode MS"/>
                <a:cs typeface="Arial Unicode MS"/>
              </a:rPr>
              <a:t>⃞</a:t>
            </a:r>
            <a:r>
              <a:rPr lang="en-GB" sz="2200" kern="0" dirty="0" smtClean="0">
                <a:solidFill>
                  <a:srgbClr val="0033CC"/>
                </a:solidFill>
                <a:latin typeface="Arial Unicode MS"/>
                <a:ea typeface="Arial Unicode MS"/>
                <a:cs typeface="Arial Unicode MS"/>
              </a:rPr>
              <a:t>}</a:t>
            </a:r>
            <a:endParaRPr lang="en-GB" sz="2200" dirty="0">
              <a:solidFill>
                <a:srgbClr val="0033CC"/>
              </a:solidFill>
            </a:endParaRPr>
          </a:p>
        </p:txBody>
      </p:sp>
      <p:cxnSp>
        <p:nvCxnSpPr>
          <p:cNvPr id="12" name="Straight Connector 11"/>
          <p:cNvCxnSpPr>
            <a:stCxn id="6" idx="2"/>
            <a:endCxn id="8" idx="0"/>
          </p:cNvCxnSpPr>
          <p:nvPr/>
        </p:nvCxnSpPr>
        <p:spPr>
          <a:xfrm rot="5400000">
            <a:off x="6023899" y="5024837"/>
            <a:ext cx="536139" cy="386987"/>
          </a:xfrm>
          <a:prstGeom prst="line">
            <a:avLst/>
          </a:prstGeom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" idx="2"/>
            <a:endCxn id="9" idx="0"/>
          </p:cNvCxnSpPr>
          <p:nvPr/>
        </p:nvCxnSpPr>
        <p:spPr>
          <a:xfrm rot="16200000" flipH="1">
            <a:off x="6402425" y="5033297"/>
            <a:ext cx="536139" cy="370066"/>
          </a:xfrm>
          <a:prstGeom prst="line">
            <a:avLst/>
          </a:prstGeom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2"/>
            <a:endCxn id="6" idx="0"/>
          </p:cNvCxnSpPr>
          <p:nvPr/>
        </p:nvCxnSpPr>
        <p:spPr>
          <a:xfrm rot="5400000">
            <a:off x="6653737" y="3920212"/>
            <a:ext cx="430887" cy="767437"/>
          </a:xfrm>
          <a:prstGeom prst="line">
            <a:avLst/>
          </a:prstGeom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5" idx="2"/>
            <a:endCxn id="7" idx="0"/>
          </p:cNvCxnSpPr>
          <p:nvPr/>
        </p:nvCxnSpPr>
        <p:spPr>
          <a:xfrm rot="16200000" flipH="1">
            <a:off x="7491936" y="3849448"/>
            <a:ext cx="430887" cy="908963"/>
          </a:xfrm>
          <a:prstGeom prst="line">
            <a:avLst/>
          </a:prstGeom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715000" y="4062174"/>
            <a:ext cx="1093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 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↦ false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7821831" y="4062174"/>
            <a:ext cx="1003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 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↦ true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5029200" y="5064442"/>
            <a:ext cx="1157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 b 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↦ false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6768599" y="5052774"/>
            <a:ext cx="1003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 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↦ true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7467600" y="5512714"/>
            <a:ext cx="60465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kern="0" dirty="0" smtClean="0">
                <a:solidFill>
                  <a:srgbClr val="0033CC"/>
                </a:solidFill>
              </a:rPr>
              <a:t>{</a:t>
            </a:r>
            <a:r>
              <a:rPr lang="en-GB" sz="2000" b="1" kern="0" dirty="0" smtClean="0">
                <a:solidFill>
                  <a:srgbClr val="0033CC"/>
                </a:solidFill>
                <a:latin typeface="Arial Unicode MS"/>
                <a:ea typeface="Arial Unicode MS"/>
                <a:cs typeface="Arial Unicode MS"/>
              </a:rPr>
              <a:t>⃞</a:t>
            </a:r>
            <a:r>
              <a:rPr lang="en-GB" sz="2200" kern="0" dirty="0" smtClean="0">
                <a:solidFill>
                  <a:srgbClr val="0033CC"/>
                </a:solidFill>
                <a:latin typeface="Arial Unicode MS"/>
                <a:ea typeface="Arial Unicode MS"/>
                <a:cs typeface="Arial Unicode MS"/>
              </a:rPr>
              <a:t>}</a:t>
            </a:r>
            <a:endParaRPr lang="en-GB" sz="2200" dirty="0">
              <a:solidFill>
                <a:srgbClr val="0033CC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224653" y="5512714"/>
            <a:ext cx="60465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kern="0" dirty="0" smtClean="0">
                <a:solidFill>
                  <a:srgbClr val="0033CC"/>
                </a:solidFill>
              </a:rPr>
              <a:t>{</a:t>
            </a:r>
            <a:r>
              <a:rPr lang="en-GB" sz="2000" b="1" kern="0" dirty="0" smtClean="0">
                <a:solidFill>
                  <a:srgbClr val="0033CC"/>
                </a:solidFill>
                <a:latin typeface="Arial Unicode MS"/>
                <a:ea typeface="Arial Unicode MS"/>
                <a:cs typeface="Arial Unicode MS"/>
              </a:rPr>
              <a:t>⃞</a:t>
            </a:r>
            <a:r>
              <a:rPr lang="en-GB" sz="2200" kern="0" dirty="0" smtClean="0">
                <a:solidFill>
                  <a:srgbClr val="0033CC"/>
                </a:solidFill>
                <a:latin typeface="Arial Unicode MS"/>
                <a:ea typeface="Arial Unicode MS"/>
                <a:cs typeface="Arial Unicode MS"/>
              </a:rPr>
              <a:t>}</a:t>
            </a:r>
            <a:endParaRPr lang="en-GB" sz="2200" dirty="0">
              <a:solidFill>
                <a:srgbClr val="0033CC"/>
              </a:solidFill>
            </a:endParaRPr>
          </a:p>
        </p:txBody>
      </p:sp>
      <p:cxnSp>
        <p:nvCxnSpPr>
          <p:cNvPr id="28" name="Straight Connector 27"/>
          <p:cNvCxnSpPr>
            <a:endCxn id="26" idx="0"/>
          </p:cNvCxnSpPr>
          <p:nvPr/>
        </p:nvCxnSpPr>
        <p:spPr>
          <a:xfrm rot="5400000">
            <a:off x="7693594" y="5052908"/>
            <a:ext cx="536140" cy="383473"/>
          </a:xfrm>
          <a:prstGeom prst="line">
            <a:avLst/>
          </a:prstGeom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27" idx="0"/>
          </p:cNvCxnSpPr>
          <p:nvPr/>
        </p:nvCxnSpPr>
        <p:spPr>
          <a:xfrm rot="16200000" flipH="1">
            <a:off x="8073878" y="5059611"/>
            <a:ext cx="536139" cy="370066"/>
          </a:xfrm>
          <a:prstGeom prst="line">
            <a:avLst/>
          </a:prstGeom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34"/>
          <p:cNvSpPr/>
          <p:nvPr/>
        </p:nvSpPr>
        <p:spPr>
          <a:xfrm>
            <a:off x="152400" y="2895600"/>
            <a:ext cx="7391400" cy="1600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sx="102000" sy="102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marL="342900" lvl="0" indent="-342900" eaLnBrk="0" fontAlgn="base" hangingPunct="0">
              <a:spcBef>
                <a:spcPts val="1800"/>
              </a:spcBef>
              <a:spcAft>
                <a:spcPct val="0"/>
              </a:spcAft>
            </a:pPr>
            <a:r>
              <a:rPr lang="en-GB" sz="2400" kern="0" dirty="0" smtClean="0">
                <a:solidFill>
                  <a:srgbClr val="000000"/>
                </a:solidFill>
              </a:rPr>
              <a:t>Result is a </a:t>
            </a:r>
            <a:r>
              <a:rPr lang="en-GB" sz="2400" b="1" i="1" kern="0" dirty="0" smtClean="0">
                <a:solidFill>
                  <a:srgbClr val="000000"/>
                </a:solidFill>
              </a:rPr>
              <a:t>claim</a:t>
            </a:r>
            <a:r>
              <a:rPr lang="en-GB" sz="2400" kern="0" dirty="0" smtClean="0">
                <a:solidFill>
                  <a:srgbClr val="000000"/>
                </a:solidFill>
              </a:rPr>
              <a:t>: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tabLst>
                <a:tab pos="1524000" algn="l"/>
              </a:tabLst>
            </a:pPr>
            <a:r>
              <a:rPr lang="en-GB" sz="2400" kern="0" dirty="0" smtClean="0">
                <a:solidFill>
                  <a:srgbClr val="000000"/>
                </a:solidFill>
              </a:rPr>
              <a:t>SAT:	at least one satisfying assignment exists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tabLst>
                <a:tab pos="1524000" algn="l"/>
              </a:tabLst>
            </a:pPr>
            <a:r>
              <a:rPr lang="en-GB" sz="2400" kern="0" dirty="0" smtClean="0">
                <a:solidFill>
                  <a:srgbClr val="000000"/>
                </a:solidFill>
              </a:rPr>
              <a:t>UNSAT:	no satisfying assignment exists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609600" y="3505200"/>
            <a:ext cx="7391400" cy="1600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sx="102000" sy="102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marL="342900" lvl="0" indent="-342900" algn="ctr" eaLnBrk="0" fontAlgn="base" hangingPunct="0">
              <a:spcBef>
                <a:spcPts val="1800"/>
              </a:spcBef>
              <a:spcAft>
                <a:spcPct val="0"/>
              </a:spcAft>
            </a:pPr>
            <a:r>
              <a:rPr lang="en-GB" sz="2400" b="1" kern="0" dirty="0" smtClean="0">
                <a:solidFill>
                  <a:srgbClr val="000000"/>
                </a:solidFill>
              </a:rPr>
              <a:t>Do you trust your SAT-solver?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21" grpId="0"/>
      <p:bldP spid="22" grpId="0"/>
      <p:bldP spid="23" grpId="0"/>
      <p:bldP spid="25" grpId="0"/>
      <p:bldP spid="26" grpId="0"/>
      <p:bldP spid="27" grpId="0"/>
      <p:bldP spid="35" grpId="0" animBg="1"/>
      <p:bldP spid="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19063"/>
            <a:ext cx="8839200" cy="947737"/>
          </a:xfrm>
        </p:spPr>
        <p:txBody>
          <a:bodyPr/>
          <a:lstStyle/>
          <a:p>
            <a:r>
              <a:rPr lang="en-GB" dirty="0" smtClean="0"/>
              <a:t>Certificates provide assurance for</a:t>
            </a:r>
            <a:br>
              <a:rPr lang="en-GB" dirty="0" smtClean="0"/>
            </a:br>
            <a:r>
              <a:rPr lang="en-GB" dirty="0" err="1" smtClean="0"/>
              <a:t>untrusted</a:t>
            </a:r>
            <a:r>
              <a:rPr lang="en-GB" dirty="0" smtClean="0"/>
              <a:t> systems.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10200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Def.: A </a:t>
            </a:r>
            <a:r>
              <a:rPr lang="en-GB" i="1" dirty="0" smtClean="0"/>
              <a:t>certificate</a:t>
            </a:r>
            <a:r>
              <a:rPr lang="en-GB" dirty="0" smtClean="0"/>
              <a:t> is externally checkable evidence of the</a:t>
            </a:r>
            <a:br>
              <a:rPr lang="en-GB" dirty="0" smtClean="0"/>
            </a:br>
            <a:r>
              <a:rPr lang="en-GB" dirty="0" smtClean="0"/>
              <a:t>    validity of a claim.</a:t>
            </a:r>
          </a:p>
          <a:p>
            <a:pPr lvl="0">
              <a:buSzPct val="100000"/>
              <a:buFont typeface="Arial Unicode MS" pitchFamily="34" charset="-128"/>
              <a:buChar char="⇒"/>
            </a:pPr>
            <a:r>
              <a:rPr lang="en-GB" dirty="0" smtClean="0">
                <a:solidFill>
                  <a:srgbClr val="000000"/>
                </a:solidFill>
              </a:rPr>
              <a:t>valid certificate guarantees correctness of </a:t>
            </a:r>
            <a:r>
              <a:rPr lang="en-GB" b="1" i="1" dirty="0" smtClean="0">
                <a:solidFill>
                  <a:srgbClr val="000000"/>
                </a:solidFill>
              </a:rPr>
              <a:t>specific run only</a:t>
            </a:r>
          </a:p>
          <a:p>
            <a:pPr lvl="0">
              <a:buSzPct val="100000"/>
              <a:buFont typeface="Arial Unicode MS" pitchFamily="34" charset="-128"/>
              <a:buChar char="⇒"/>
            </a:pPr>
            <a:r>
              <a:rPr lang="en-GB" dirty="0" smtClean="0">
                <a:solidFill>
                  <a:srgbClr val="000000"/>
                </a:solidFill>
              </a:rPr>
              <a:t>but</a:t>
            </a:r>
            <a:r>
              <a:rPr lang="en-GB" b="1" i="1" dirty="0" smtClean="0">
                <a:solidFill>
                  <a:srgbClr val="000000"/>
                </a:solidFill>
              </a:rPr>
              <a:t> even</a:t>
            </a:r>
            <a:r>
              <a:rPr lang="en-GB" dirty="0" smtClean="0">
                <a:solidFill>
                  <a:srgbClr val="000000"/>
                </a:solidFill>
              </a:rPr>
              <a:t> for incorrect systems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Certificates for SAT Claims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410200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Def.: A </a:t>
            </a:r>
            <a:r>
              <a:rPr lang="en-GB" i="1" dirty="0" smtClean="0"/>
              <a:t>certificate</a:t>
            </a:r>
            <a:r>
              <a:rPr lang="en-GB" dirty="0" smtClean="0"/>
              <a:t> is externally checkable evidence of the</a:t>
            </a:r>
            <a:br>
              <a:rPr lang="en-GB" dirty="0" smtClean="0"/>
            </a:br>
            <a:r>
              <a:rPr lang="en-GB" dirty="0" smtClean="0"/>
              <a:t>    validity of a claim.</a:t>
            </a:r>
          </a:p>
          <a:p>
            <a:pPr>
              <a:spcBef>
                <a:spcPts val="1800"/>
              </a:spcBef>
              <a:buNone/>
            </a:pPr>
            <a:r>
              <a:rPr lang="en-GB" dirty="0" smtClean="0"/>
              <a:t>SAT-certificate: satisfying assignment</a:t>
            </a:r>
          </a:p>
          <a:p>
            <a:r>
              <a:rPr lang="en-GB" dirty="0" smtClean="0"/>
              <a:t>provided by almost all SAT-solvers</a:t>
            </a:r>
          </a:p>
          <a:p>
            <a:r>
              <a:rPr lang="en-GB" dirty="0" smtClean="0"/>
              <a:t>easy to check: evaluate formula </a:t>
            </a:r>
            <a:r>
              <a:rPr lang="en-GB" dirty="0" err="1" smtClean="0"/>
              <a:t>wrt</a:t>
            </a:r>
            <a:r>
              <a:rPr lang="en-GB" dirty="0" smtClean="0"/>
              <a:t>. assignment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Certificates for SAT &amp; UNSAT Claims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410200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Def.: A </a:t>
            </a:r>
            <a:r>
              <a:rPr lang="en-GB" i="1" dirty="0" smtClean="0"/>
              <a:t>certificate</a:t>
            </a:r>
            <a:r>
              <a:rPr lang="en-GB" dirty="0" smtClean="0"/>
              <a:t> is externally checkable evidence of the</a:t>
            </a:r>
            <a:br>
              <a:rPr lang="en-GB" dirty="0" smtClean="0"/>
            </a:br>
            <a:r>
              <a:rPr lang="en-GB" dirty="0" smtClean="0"/>
              <a:t>    validity of a claim.</a:t>
            </a:r>
          </a:p>
          <a:p>
            <a:pPr>
              <a:spcBef>
                <a:spcPts val="1800"/>
              </a:spcBef>
              <a:buNone/>
            </a:pPr>
            <a:r>
              <a:rPr lang="en-GB" dirty="0" smtClean="0"/>
              <a:t>SAT-certificate: satisfying assignment</a:t>
            </a:r>
          </a:p>
          <a:p>
            <a:r>
              <a:rPr lang="en-GB" dirty="0" smtClean="0"/>
              <a:t>provided by almost all SAT-solvers</a:t>
            </a:r>
          </a:p>
          <a:p>
            <a:r>
              <a:rPr lang="en-GB" dirty="0" smtClean="0"/>
              <a:t>easy to check: evaluate formula </a:t>
            </a:r>
            <a:r>
              <a:rPr lang="en-GB" dirty="0" err="1" smtClean="0"/>
              <a:t>wrt</a:t>
            </a:r>
            <a:r>
              <a:rPr lang="en-GB" dirty="0" smtClean="0"/>
              <a:t>. assignment</a:t>
            </a:r>
          </a:p>
          <a:p>
            <a:pPr>
              <a:spcBef>
                <a:spcPts val="1800"/>
              </a:spcBef>
              <a:buNone/>
            </a:pPr>
            <a:r>
              <a:rPr lang="en-GB" dirty="0" smtClean="0"/>
              <a:t>UNSAT-certificate: checkable evidence of exhaustive search??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Certificates for SAT &amp; UNSAT Claims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410200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Def.: A </a:t>
            </a:r>
            <a:r>
              <a:rPr lang="en-GB" i="1" dirty="0" smtClean="0"/>
              <a:t>certificate</a:t>
            </a:r>
            <a:r>
              <a:rPr lang="en-GB" dirty="0" smtClean="0"/>
              <a:t> is externally checkable evidence of the</a:t>
            </a:r>
            <a:br>
              <a:rPr lang="en-GB" dirty="0" smtClean="0"/>
            </a:br>
            <a:r>
              <a:rPr lang="en-GB" dirty="0" smtClean="0"/>
              <a:t>    validity of a claim.</a:t>
            </a:r>
          </a:p>
          <a:p>
            <a:pPr>
              <a:spcBef>
                <a:spcPts val="1800"/>
              </a:spcBef>
              <a:buNone/>
            </a:pPr>
            <a:r>
              <a:rPr lang="en-GB" dirty="0" smtClean="0"/>
              <a:t>SAT-certificate: satisfying assignment</a:t>
            </a:r>
          </a:p>
          <a:p>
            <a:r>
              <a:rPr lang="en-GB" dirty="0" smtClean="0"/>
              <a:t>provided by almost all SAT-solvers</a:t>
            </a:r>
          </a:p>
          <a:p>
            <a:r>
              <a:rPr lang="en-GB" dirty="0" smtClean="0"/>
              <a:t>easy to check: evaluate formula </a:t>
            </a:r>
            <a:r>
              <a:rPr lang="en-GB" dirty="0" err="1" smtClean="0"/>
              <a:t>wrt</a:t>
            </a:r>
            <a:r>
              <a:rPr lang="en-GB" dirty="0" smtClean="0"/>
              <a:t>. assignment</a:t>
            </a:r>
          </a:p>
          <a:p>
            <a:pPr>
              <a:spcBef>
                <a:spcPts val="1800"/>
              </a:spcBef>
              <a:buNone/>
            </a:pPr>
            <a:r>
              <a:rPr lang="en-GB" dirty="0" smtClean="0"/>
              <a:t>UNSAT-certificate: propositional resolution proof</a:t>
            </a:r>
          </a:p>
          <a:p>
            <a:r>
              <a:rPr lang="en-GB" dirty="0" smtClean="0"/>
              <a:t>provided by many SAT-solvers</a:t>
            </a:r>
          </a:p>
          <a:p>
            <a:r>
              <a:rPr lang="en-GB" dirty="0" smtClean="0"/>
              <a:t>can be reconstructed from DPLL search</a:t>
            </a:r>
          </a:p>
          <a:p>
            <a:r>
              <a:rPr lang="en-GB" dirty="0" smtClean="0"/>
              <a:t>(more) difficult to check: need to replay resolution steps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5" name="Rounded Rectangle 4"/>
          <p:cNvSpPr/>
          <p:nvPr/>
        </p:nvSpPr>
        <p:spPr>
          <a:xfrm>
            <a:off x="609600" y="5334000"/>
            <a:ext cx="73914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sx="102000" sy="102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marL="342900" lvl="0" indent="-342900" algn="ctr" eaLnBrk="0" fontAlgn="base" hangingPunct="0">
              <a:spcBef>
                <a:spcPts val="1800"/>
              </a:spcBef>
              <a:spcAft>
                <a:spcPct val="0"/>
              </a:spcAft>
            </a:pPr>
            <a:r>
              <a:rPr lang="en-GB" sz="2400" b="1" kern="0" dirty="0" smtClean="0">
                <a:solidFill>
                  <a:srgbClr val="000000"/>
                </a:solidFill>
              </a:rPr>
              <a:t>Do you trust your proof checker?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SHRUTI: Goal and Architecture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Goal: extend off-the-shelf SAT-solver by verified proof checker</a:t>
            </a:r>
            <a:br>
              <a:rPr lang="en-GB" dirty="0" smtClean="0"/>
            </a:br>
            <a:r>
              <a:rPr lang="en-GB" dirty="0" smtClean="0"/>
              <a:t>      but not compromise industrial-strength performance</a:t>
            </a:r>
          </a:p>
          <a:p>
            <a:pPr>
              <a:buNone/>
            </a:pPr>
            <a:r>
              <a:rPr lang="en-GB" dirty="0" smtClean="0"/>
              <a:t>Goal: prevent system lock-in but fix proof format (</a:t>
            </a:r>
            <a:r>
              <a:rPr lang="en-GB" dirty="0" err="1" smtClean="0"/>
              <a:t>tracecheck</a:t>
            </a:r>
            <a:r>
              <a:rPr lang="en-GB" dirty="0" smtClean="0"/>
              <a:t>)</a:t>
            </a:r>
          </a:p>
          <a:p>
            <a:pPr marL="1081088" indent="-277813">
              <a:buFont typeface="Arial Unicode MS" pitchFamily="34" charset="-128"/>
              <a:buChar char="⇒"/>
            </a:pP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box up solver and proof transformation if necessary</a:t>
            </a:r>
          </a:p>
          <a:p>
            <a:pPr marL="1481138" lvl="1" indent="-277813">
              <a:spcBef>
                <a:spcPts val="300"/>
              </a:spcBef>
              <a:buFont typeface="Arial Unicode MS" pitchFamily="34" charset="-128"/>
              <a:buChar char="⊳"/>
            </a:pPr>
            <a:r>
              <a:rPr lang="en-GB" dirty="0" err="1" smtClean="0">
                <a:latin typeface="Arial Unicode MS"/>
                <a:ea typeface="Arial Unicode MS"/>
                <a:cs typeface="Arial Unicode MS"/>
              </a:rPr>
              <a:t>Picosat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 + </a:t>
            </a:r>
            <a:r>
              <a:rPr lang="en-GB" dirty="0" err="1" smtClean="0">
                <a:latin typeface="Arial Unicode MS"/>
                <a:ea typeface="Arial Unicode MS"/>
                <a:cs typeface="Arial Unicode MS"/>
              </a:rPr>
              <a:t>tracecheck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 clause reordering</a:t>
            </a:r>
          </a:p>
          <a:p>
            <a:pPr marL="1481138" lvl="1" indent="-277813">
              <a:spcBef>
                <a:spcPts val="300"/>
              </a:spcBef>
              <a:buFont typeface="Arial Unicode MS" pitchFamily="34" charset="-128"/>
              <a:buChar char="⊳"/>
            </a:pPr>
            <a:r>
              <a:rPr lang="en-GB" dirty="0" err="1" smtClean="0">
                <a:latin typeface="Arial Unicode MS"/>
                <a:ea typeface="Arial Unicode MS"/>
                <a:cs typeface="Arial Unicode MS"/>
              </a:rPr>
              <a:t>zChaff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 + transformation to </a:t>
            </a:r>
            <a:r>
              <a:rPr lang="en-GB" dirty="0" err="1" smtClean="0">
                <a:latin typeface="Arial Unicode MS"/>
                <a:ea typeface="Arial Unicode MS"/>
                <a:cs typeface="Arial Unicode MS"/>
              </a:rPr>
              <a:t>tracecheck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 format</a:t>
            </a:r>
          </a:p>
          <a:p>
            <a:pPr marL="1481138" lvl="1" indent="-277813">
              <a:spcBef>
                <a:spcPts val="300"/>
              </a:spcBef>
              <a:buFont typeface="Arial Unicode MS" pitchFamily="34" charset="-128"/>
              <a:buChar char="⊳"/>
            </a:pP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... but can’t assign blame to solver or transformation</a:t>
            </a:r>
            <a:endParaRPr lang="en-GB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5943600" y="152400"/>
            <a:ext cx="3048000" cy="685800"/>
          </a:xfrm>
          <a:prstGeom prst="wedgeRoundRectCallout">
            <a:avLst>
              <a:gd name="adj1" fmla="val -36473"/>
              <a:gd name="adj2" fmla="val 75077"/>
              <a:gd name="adj3" fmla="val 16667"/>
            </a:avLst>
          </a:prstGeom>
          <a:solidFill>
            <a:schemeClr val="bg1"/>
          </a:solidFill>
          <a:ln w="127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r>
              <a:rPr lang="en-GB" sz="1600" dirty="0" smtClean="0">
                <a:solidFill>
                  <a:schemeClr val="tx1"/>
                </a:solidFill>
              </a:rPr>
              <a:t>checkers simpler than solvers,</a:t>
            </a:r>
          </a:p>
          <a:p>
            <a:r>
              <a:rPr lang="en-GB" sz="1600" dirty="0" smtClean="0">
                <a:solidFill>
                  <a:schemeClr val="tx1"/>
                </a:solidFill>
              </a:rPr>
              <a:t>so formal verification is feasible</a:t>
            </a:r>
          </a:p>
        </p:txBody>
      </p:sp>
      <p:sp>
        <p:nvSpPr>
          <p:cNvPr id="6" name="Rectangle 5"/>
          <p:cNvSpPr/>
          <p:nvPr/>
        </p:nvSpPr>
        <p:spPr>
          <a:xfrm>
            <a:off x="1447800" y="4419600"/>
            <a:ext cx="1981200" cy="15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sx="101000" sy="101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dirty="0" smtClean="0">
                <a:solidFill>
                  <a:schemeClr val="tx1"/>
                </a:solidFill>
              </a:rPr>
              <a:t>SAT Solver</a:t>
            </a:r>
          </a:p>
          <a:p>
            <a:pPr>
              <a:spcBef>
                <a:spcPts val="300"/>
              </a:spcBef>
              <a:buFont typeface="Arial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</a:rPr>
              <a:t>  industrial-strength</a:t>
            </a:r>
          </a:p>
          <a:p>
            <a:pPr>
              <a:buFont typeface="Arial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</a:rPr>
              <a:t>  large &amp; complex</a:t>
            </a:r>
          </a:p>
          <a:p>
            <a:pPr>
              <a:buFont typeface="Arial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</a:rPr>
              <a:t>  </a:t>
            </a:r>
            <a:r>
              <a:rPr lang="en-GB" sz="1400" dirty="0" err="1" smtClean="0">
                <a:solidFill>
                  <a:schemeClr val="tx1"/>
                </a:solidFill>
              </a:rPr>
              <a:t>untrusted</a:t>
            </a:r>
            <a:r>
              <a:rPr lang="en-GB" sz="1400" dirty="0" smtClean="0">
                <a:solidFill>
                  <a:schemeClr val="tx1"/>
                </a:solidFill>
              </a:rPr>
              <a:t> (ad-hoc)</a:t>
            </a:r>
          </a:p>
          <a:p>
            <a:pPr>
              <a:buFont typeface="Arial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</a:rPr>
              <a:t>  proof-generating</a:t>
            </a:r>
          </a:p>
          <a:p>
            <a:pPr>
              <a:buSzPct val="136000"/>
              <a:buFont typeface="Arial" pitchFamily="34" charset="0"/>
              <a:buChar char="+"/>
            </a:pPr>
            <a:r>
              <a:rPr lang="en-GB" sz="1000" dirty="0" smtClean="0">
                <a:solidFill>
                  <a:schemeClr val="tx1"/>
                </a:solidFill>
              </a:rPr>
              <a:t> </a:t>
            </a:r>
            <a:r>
              <a:rPr lang="en-GB" sz="300" dirty="0" smtClean="0">
                <a:solidFill>
                  <a:schemeClr val="tx1"/>
                </a:solidFill>
              </a:rPr>
              <a:t> </a:t>
            </a:r>
            <a:r>
              <a:rPr lang="en-GB" sz="1400" dirty="0" smtClean="0">
                <a:solidFill>
                  <a:schemeClr val="tx1"/>
                </a:solidFill>
              </a:rPr>
              <a:t>proof transformation</a:t>
            </a:r>
          </a:p>
          <a:p>
            <a:pPr>
              <a:buFont typeface="Arial" pitchFamily="34" charset="0"/>
              <a:buChar char="•"/>
            </a:pPr>
            <a:endParaRPr lang="en-GB" sz="1400" dirty="0" smtClean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00600" y="4419600"/>
            <a:ext cx="1981200" cy="15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sx="101000" sy="101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dirty="0" smtClean="0">
                <a:solidFill>
                  <a:schemeClr val="tx1"/>
                </a:solidFill>
              </a:rPr>
              <a:t>SHRUTI</a:t>
            </a:r>
          </a:p>
          <a:p>
            <a:pPr lvl="0">
              <a:spcBef>
                <a:spcPts val="300"/>
              </a:spcBef>
            </a:pPr>
            <a:endParaRPr lang="en-GB" sz="1400" dirty="0" smtClean="0">
              <a:solidFill>
                <a:srgbClr val="000000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en-GB" sz="1400" dirty="0" smtClean="0">
                <a:solidFill>
                  <a:srgbClr val="000000"/>
                </a:solidFill>
              </a:rPr>
              <a:t>  small &amp; clean</a:t>
            </a:r>
          </a:p>
          <a:p>
            <a:pPr lvl="0">
              <a:buFont typeface="Arial" pitchFamily="34" charset="0"/>
              <a:buChar char="•"/>
            </a:pPr>
            <a:r>
              <a:rPr lang="en-GB" sz="1400" dirty="0" smtClean="0">
                <a:solidFill>
                  <a:srgbClr val="000000"/>
                </a:solidFill>
              </a:rPr>
              <a:t>  trusted (formal)</a:t>
            </a:r>
          </a:p>
          <a:p>
            <a:pPr lvl="0">
              <a:buFont typeface="Arial" pitchFamily="34" charset="0"/>
              <a:buChar char="•"/>
            </a:pPr>
            <a:r>
              <a:rPr lang="en-GB" sz="1400" dirty="0" smtClean="0">
                <a:solidFill>
                  <a:srgbClr val="000000"/>
                </a:solidFill>
              </a:rPr>
              <a:t>  proof checking</a:t>
            </a:r>
            <a:endParaRPr lang="en-GB" dirty="0" smtClean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04800" y="5181600"/>
            <a:ext cx="11430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429000" y="4648200"/>
            <a:ext cx="13716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28600" y="480060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CNF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3429000" y="4325035"/>
            <a:ext cx="723275" cy="323165"/>
          </a:xfrm>
          <a:prstGeom prst="rect">
            <a:avLst/>
          </a:prstGeom>
          <a:noFill/>
        </p:spPr>
        <p:txBody>
          <a:bodyPr wrap="none" bIns="0" rtlCol="0">
            <a:spAutoFit/>
          </a:bodyPr>
          <a:lstStyle/>
          <a:p>
            <a:r>
              <a:rPr lang="en-GB" dirty="0" smtClean="0"/>
              <a:t>claim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3429000" y="4858435"/>
            <a:ext cx="1172116" cy="323165"/>
          </a:xfrm>
          <a:prstGeom prst="rect">
            <a:avLst/>
          </a:prstGeom>
          <a:noFill/>
        </p:spPr>
        <p:txBody>
          <a:bodyPr wrap="none" bIns="0" rtlCol="0">
            <a:spAutoFit/>
          </a:bodyPr>
          <a:lstStyle/>
          <a:p>
            <a:r>
              <a:rPr lang="en-GB" dirty="0" smtClean="0"/>
              <a:t>certificate</a:t>
            </a:r>
            <a:endParaRPr lang="en-GB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3429000" y="5168344"/>
            <a:ext cx="13716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429000" y="5181600"/>
            <a:ext cx="864339" cy="323165"/>
          </a:xfrm>
          <a:prstGeom prst="rect">
            <a:avLst/>
          </a:prstGeom>
          <a:noFill/>
        </p:spPr>
        <p:txBody>
          <a:bodyPr wrap="none" tIns="0" rtlCol="0">
            <a:spAutoFit/>
          </a:bodyPr>
          <a:lstStyle/>
          <a:p>
            <a:r>
              <a:rPr lang="en-GB" dirty="0" smtClean="0"/>
              <a:t>(proof)</a:t>
            </a:r>
            <a:endParaRPr lang="en-GB" dirty="0"/>
          </a:p>
        </p:txBody>
      </p:sp>
      <p:cxnSp>
        <p:nvCxnSpPr>
          <p:cNvPr id="28" name="Straight Connector 27"/>
          <p:cNvCxnSpPr/>
          <p:nvPr/>
        </p:nvCxnSpPr>
        <p:spPr>
          <a:xfrm rot="5400000">
            <a:off x="647700" y="5676900"/>
            <a:ext cx="9906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143000" y="6172200"/>
            <a:ext cx="29718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3886200" y="5943600"/>
            <a:ext cx="4572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114800" y="5715000"/>
            <a:ext cx="6858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781800" y="4648200"/>
            <a:ext cx="16764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315200" y="4334850"/>
            <a:ext cx="992579" cy="313350"/>
          </a:xfrm>
          <a:prstGeom prst="rect">
            <a:avLst/>
          </a:prstGeom>
          <a:noFill/>
        </p:spPr>
        <p:txBody>
          <a:bodyPr wrap="none" tIns="36000" bIns="0" rtlCol="0">
            <a:spAutoFit/>
          </a:bodyPr>
          <a:lstStyle/>
          <a:p>
            <a:r>
              <a:rPr lang="en-GB" dirty="0" smtClean="0"/>
              <a:t>certified</a:t>
            </a:r>
            <a:endParaRPr lang="en-GB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6781800" y="5715000"/>
            <a:ext cx="16764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7315200" y="5401650"/>
            <a:ext cx="1043876" cy="313350"/>
          </a:xfrm>
          <a:prstGeom prst="rect">
            <a:avLst/>
          </a:prstGeom>
          <a:noFill/>
        </p:spPr>
        <p:txBody>
          <a:bodyPr wrap="none" tIns="36000" bIns="0" rtlCol="0">
            <a:spAutoFit/>
          </a:bodyPr>
          <a:lstStyle/>
          <a:p>
            <a:r>
              <a:rPr lang="en-GB" dirty="0" smtClean="0"/>
              <a:t>checked</a:t>
            </a:r>
            <a:endParaRPr lang="en-GB" dirty="0"/>
          </a:p>
        </p:txBody>
      </p:sp>
      <p:sp>
        <p:nvSpPr>
          <p:cNvPr id="41" name="TextBox 40"/>
          <p:cNvSpPr txBox="1"/>
          <p:nvPr/>
        </p:nvSpPr>
        <p:spPr>
          <a:xfrm>
            <a:off x="7315200" y="4659868"/>
            <a:ext cx="723275" cy="323165"/>
          </a:xfrm>
          <a:prstGeom prst="rect">
            <a:avLst/>
          </a:prstGeom>
          <a:noFill/>
        </p:spPr>
        <p:txBody>
          <a:bodyPr wrap="none" tIns="0" rtlCol="0">
            <a:spAutoFit/>
          </a:bodyPr>
          <a:lstStyle/>
          <a:p>
            <a:r>
              <a:rPr lang="en-GB" dirty="0" smtClean="0"/>
              <a:t>claim</a:t>
            </a:r>
            <a:endParaRPr lang="en-GB" dirty="0"/>
          </a:p>
        </p:txBody>
      </p:sp>
      <p:sp>
        <p:nvSpPr>
          <p:cNvPr id="42" name="TextBox 41"/>
          <p:cNvSpPr txBox="1"/>
          <p:nvPr/>
        </p:nvSpPr>
        <p:spPr>
          <a:xfrm>
            <a:off x="7315200" y="5726668"/>
            <a:ext cx="710451" cy="323165"/>
          </a:xfrm>
          <a:prstGeom prst="rect">
            <a:avLst/>
          </a:prstGeom>
          <a:noFill/>
        </p:spPr>
        <p:txBody>
          <a:bodyPr wrap="none" tIns="0" rtlCol="0">
            <a:spAutoFit/>
          </a:bodyPr>
          <a:lstStyle/>
          <a:p>
            <a:r>
              <a:rPr lang="en-GB" dirty="0" smtClean="0"/>
              <a:t>proof</a:t>
            </a:r>
            <a:endParaRPr lang="en-GB" dirty="0"/>
          </a:p>
        </p:txBody>
      </p:sp>
      <p:sp>
        <p:nvSpPr>
          <p:cNvPr id="43" name="Rounded Rectangle 42"/>
          <p:cNvSpPr/>
          <p:nvPr/>
        </p:nvSpPr>
        <p:spPr>
          <a:xfrm>
            <a:off x="914400" y="3962400"/>
            <a:ext cx="6324600" cy="2514600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1382048" y="4038600"/>
            <a:ext cx="3698448" cy="276999"/>
          </a:xfrm>
          <a:prstGeom prst="rect">
            <a:avLst/>
          </a:prstGeom>
          <a:noFill/>
        </p:spPr>
        <p:txBody>
          <a:bodyPr wrap="none" tIns="0" bIns="0" rtlCol="0">
            <a:spAutoFit/>
          </a:bodyPr>
          <a:lstStyle/>
          <a:p>
            <a:r>
              <a:rPr lang="en-GB" dirty="0" smtClean="0"/>
              <a:t>Industrial Strength Certified Solver</a:t>
            </a:r>
            <a:endParaRPr lang="en-GB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6781800" y="5180012"/>
            <a:ext cx="3048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315200" y="4974483"/>
            <a:ext cx="1723549" cy="359517"/>
          </a:xfrm>
          <a:prstGeom prst="rect">
            <a:avLst/>
          </a:prstGeom>
          <a:noFill/>
        </p:spPr>
        <p:txBody>
          <a:bodyPr wrap="none" tIns="36000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rejected claim</a:t>
            </a:r>
            <a:endParaRPr lang="en-GB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uiExpand="1" build="allAtOnce" animBg="1"/>
      <p:bldP spid="6" grpId="1" uiExpand="1" build="allAtOnce" animBg="1"/>
      <p:bldP spid="7" grpId="0" animBg="1"/>
      <p:bldP spid="16" grpId="0"/>
      <p:bldP spid="17" grpId="0"/>
      <p:bldP spid="18" grpId="0"/>
      <p:bldP spid="25" grpId="0"/>
      <p:bldP spid="38" grpId="0"/>
      <p:bldP spid="40" grpId="0"/>
      <p:bldP spid="41" grpId="0"/>
      <p:bldP spid="42" grpId="0"/>
      <p:bldP spid="43" grpId="0" animBg="1"/>
      <p:bldP spid="51" grpId="0"/>
      <p:bldP spid="45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13629</TotalTime>
  <Words>1447</Words>
  <Application>Microsoft Office PowerPoint</Application>
  <PresentationFormat>On-screen Show (4:3)</PresentationFormat>
  <Paragraphs>355</Paragraphs>
  <Slides>22</Slides>
  <Notes>0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Default Design</vt:lpstr>
      <vt:lpstr>Slide 1</vt:lpstr>
      <vt:lpstr>Boolean Satisfiability (SAT) Problems</vt:lpstr>
      <vt:lpstr>Boolean Satisfiability Solving</vt:lpstr>
      <vt:lpstr>Boolean Satisfiability Solving</vt:lpstr>
      <vt:lpstr>Certificates provide assurance for untrusted systems.</vt:lpstr>
      <vt:lpstr>Certificates for SAT Claims</vt:lpstr>
      <vt:lpstr>Certificates for SAT &amp; UNSAT Claims</vt:lpstr>
      <vt:lpstr>Certificates for SAT &amp; UNSAT Claims</vt:lpstr>
      <vt:lpstr>SHRUTI: Goal and Architecture</vt:lpstr>
      <vt:lpstr>Proof format is integer-based.</vt:lpstr>
      <vt:lpstr>Proof format is integer-based.</vt:lpstr>
      <vt:lpstr>SHRUTI: Approach and Design</vt:lpstr>
      <vt:lpstr>SHRUTI: Formalization in Coq</vt:lpstr>
      <vt:lpstr>SHRUTI: Logical characterization</vt:lpstr>
      <vt:lpstr>SHRUTI: Operational characterization</vt:lpstr>
      <vt:lpstr>Program Extraction</vt:lpstr>
      <vt:lpstr>Program Extraction and Optimization</vt:lpstr>
      <vt:lpstr>Experimental Results</vt:lpstr>
      <vt:lpstr>Experimental Results - Summary</vt:lpstr>
      <vt:lpstr>Conclusions and Future Work</vt:lpstr>
      <vt:lpstr>SHRUTI: Operational characterization</vt:lpstr>
      <vt:lpstr>Experimental Results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170</cp:revision>
  <dcterms:created xsi:type="dcterms:W3CDTF">2006-08-16T00:00:00Z</dcterms:created>
  <dcterms:modified xsi:type="dcterms:W3CDTF">2010-11-30T09:27:07Z</dcterms:modified>
</cp:coreProperties>
</file>